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61" r:id="rId7"/>
    <p:sldId id="260" r:id="rId8"/>
    <p:sldId id="259" r:id="rId9"/>
    <p:sldId id="263" r:id="rId10"/>
    <p:sldId id="265" r:id="rId11"/>
    <p:sldId id="262" r:id="rId12"/>
    <p:sldId id="264" r:id="rId13"/>
    <p:sldId id="266" r:id="rId14"/>
    <p:sldId id="267" r:id="rId15"/>
    <p:sldId id="268" r:id="rId16"/>
    <p:sldId id="269" r:id="rId17"/>
    <p:sldId id="270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382AF-E5C7-0265-EEEF-3309ED8F7896}" v="189" dt="2025-02-27T18:19:35.318"/>
    <p1510:client id="{BF7121DA-AADF-091F-43BF-D5DEDE55C146}" v="319" dt="2025-02-27T17:09:48.649"/>
    <p1510:client id="{D232D304-83FE-751C-BA9B-6B6558099F9F}" v="25" dt="2025-02-27T23:33:30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841212-BB81-01A5-AD3D-9AE6AB720BE2}"/>
              </a:ext>
            </a:extLst>
          </p:cNvPr>
          <p:cNvSpPr txBox="1">
            <a:spLocks/>
          </p:cNvSpPr>
          <p:nvPr/>
        </p:nvSpPr>
        <p:spPr>
          <a:xfrm>
            <a:off x="2057400" y="2575983"/>
            <a:ext cx="13121571" cy="14700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latin typeface="Times New Roman"/>
                <a:ea typeface="Times New Roman" panose="02020603050405020304" pitchFamily="18" charset="0"/>
                <a:cs typeface="Times New Roman"/>
              </a:rPr>
              <a:t>TRACING RAW MATERIALS THROUGH THE SUPPLY CHAIN: FOOD PROCESING COMPANY</a:t>
            </a:r>
            <a:endParaRPr lang="en-US" sz="3200" b="1" kern="0" dirty="0">
              <a:effectLst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631BBE-7B63-E4E7-82D3-A01BBA782432}"/>
              </a:ext>
            </a:extLst>
          </p:cNvPr>
          <p:cNvSpPr txBox="1">
            <a:spLocks/>
          </p:cNvSpPr>
          <p:nvPr/>
        </p:nvSpPr>
        <p:spPr>
          <a:xfrm>
            <a:off x="1737360" y="4252383"/>
            <a:ext cx="14797971" cy="151574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latin typeface="Times New Roman"/>
                <a:cs typeface="Times New Roman"/>
              </a:rPr>
              <a:t>U2SID Erasmus + Digital Challenge at University "</a:t>
            </a:r>
            <a:r>
              <a:rPr lang="en-US" sz="3200" b="1" kern="0" dirty="0" err="1">
                <a:latin typeface="Times New Roman"/>
                <a:cs typeface="Times New Roman"/>
              </a:rPr>
              <a:t>Luigj</a:t>
            </a:r>
            <a:r>
              <a:rPr lang="en-US" sz="3200" b="1" kern="0" dirty="0">
                <a:latin typeface="Times New Roman"/>
                <a:cs typeface="Times New Roman"/>
              </a:rPr>
              <a:t> Gurakuqi" of Shkodra</a:t>
            </a:r>
            <a:endParaRPr lang="en-US" dirty="0"/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Team</a:t>
            </a:r>
            <a:endParaRPr lang="en-US" sz="3200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Students: Gentiana Prendi (Finance), Klea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Qallija</a:t>
            </a: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 (Business), Arbi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Gjylbegaj</a:t>
            </a: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 (Informatics),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Orkid</a:t>
            </a: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Barbullushi</a:t>
            </a: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 (Informatics)</a:t>
            </a:r>
            <a:endParaRPr lang="en-US" sz="3200" b="1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Academics: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Erjola</a:t>
            </a: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Barbullushi</a:t>
            </a: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, Ermira Kalaj, Arjeta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Anamali</a:t>
            </a:r>
            <a:endParaRPr lang="en-US" sz="3200" b="1" kern="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latin typeface="Times New Roman"/>
                <a:ea typeface="Calibri"/>
                <a:cs typeface="Times New Roman"/>
              </a:rPr>
              <a:t>IT support: Noel </a:t>
            </a:r>
            <a:r>
              <a:rPr lang="en-US" sz="3200" b="1" kern="0" dirty="0" err="1">
                <a:latin typeface="Times New Roman"/>
                <a:ea typeface="Calibri"/>
                <a:cs typeface="Times New Roman"/>
              </a:rPr>
              <a:t>Radovani</a:t>
            </a:r>
            <a:endParaRPr lang="en-US" sz="3200" b="1" kern="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</a:pPr>
            <a:endParaRPr lang="en-US" sz="3200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0B1A-C257-521F-8258-227790BF5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D227D7-EAF9-1168-E3BD-48C3FD11A57F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5AF394A-C4E6-2097-226E-824B40F7DA82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7E299E3-DA08-2647-CF52-DE750A252733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976062-7A52-EDB2-5003-B077E78D0069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2A41DA4-FB13-AD18-AAE6-85BB81053C3A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2CDF145-DFBF-41A6-AECD-EC544AD1D742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8D47DE7-862C-9DF9-2E0D-09F626DE86B0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70A5A19-2B4B-8FC3-BF9D-D8DC7A34FBDE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3E387E3-CED9-70BC-2F7D-EE1E40BF2C76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8E533CA-2DB3-06F6-856F-3ECA6956ED55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0AE106A-32E4-63E8-2FA3-4C9E91CF7A55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D60688-4ED4-002E-3626-68A4CD03B43E}"/>
              </a:ext>
            </a:extLst>
          </p:cNvPr>
          <p:cNvSpPr txBox="1">
            <a:spLocks/>
          </p:cNvSpPr>
          <p:nvPr/>
        </p:nvSpPr>
        <p:spPr>
          <a:xfrm>
            <a:off x="574113" y="153099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Findings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0A9421D-B61F-2AF3-48C5-9FF0FBA8F4E6}"/>
              </a:ext>
            </a:extLst>
          </p:cNvPr>
          <p:cNvSpPr txBox="1">
            <a:spLocks/>
          </p:cNvSpPr>
          <p:nvPr/>
        </p:nvSpPr>
        <p:spPr>
          <a:xfrm>
            <a:off x="1028700" y="331662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- Significant investments in infrastructure (2018-2023)</a:t>
            </a:r>
          </a:p>
          <a:p>
            <a:r>
              <a:rPr lang="en-US"/>
              <a:t>- Inefficiencies in product tracking and data integration</a:t>
            </a:r>
          </a:p>
          <a:p>
            <a:r>
              <a:rPr lang="en-US"/>
              <a:t>- Reliance on manual data entry processes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28C5D3-14A8-70A3-17C7-1C779A7AE6EF}"/>
              </a:ext>
            </a:extLst>
          </p:cNvPr>
          <p:cNvSpPr txBox="1">
            <a:spLocks/>
          </p:cNvSpPr>
          <p:nvPr/>
        </p:nvSpPr>
        <p:spPr>
          <a:xfrm>
            <a:off x="8904618" y="317496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- Lack of comprehensive traceability from production to sales</a:t>
            </a:r>
          </a:p>
          <a:p>
            <a:r>
              <a:rPr lang="en-US"/>
              <a:t>- Potential compliance risks with food safety standards</a:t>
            </a:r>
          </a:p>
          <a:p>
            <a:r>
              <a:rPr lang="en-US"/>
              <a:t>- Challenges in managing product recalls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D251-CB8C-2934-7CCF-13D04B290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84BBF5-9A4E-3B4C-D5D3-2661F5C49FF6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96CB99D-9F4F-BDCB-F1FF-D42097570C7A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795294E-E22D-CF5C-F620-7B0132418453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CC60E4-31FA-0714-1622-074214DE0885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474AFAC-0E55-8ED4-9A1B-3DF1F1FEE845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35295F9-A682-45B1-BCDB-AC6CD660C7D1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4D7B86-B358-88E6-3F6F-A0AD9948BAED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6F5698-4921-B848-8D24-FC3A14134FF8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AE1809D-B828-B258-525D-69FF30E0D601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86013AF-2E66-7017-EA91-7CFE3D1B3468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734796A-74AE-7C08-4F1F-BB1982DF4B66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72F743-263E-4E55-DF48-694A4182B332}"/>
              </a:ext>
            </a:extLst>
          </p:cNvPr>
          <p:cNvSpPr txBox="1">
            <a:spLocks/>
          </p:cNvSpPr>
          <p:nvPr/>
        </p:nvSpPr>
        <p:spPr>
          <a:xfrm>
            <a:off x="1524000" y="1969836"/>
            <a:ext cx="14859000" cy="7777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Excel </a:t>
            </a:r>
            <a:r>
              <a:rPr lang="en-US" dirty="0" err="1"/>
              <a:t>WorkBook</a:t>
            </a:r>
            <a:r>
              <a:rPr lang="en-US" dirty="0"/>
              <a:t> Integration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First solution  - Implemented </a:t>
            </a:r>
          </a:p>
        </p:txBody>
      </p:sp>
    </p:spTree>
    <p:extLst>
      <p:ext uri="{BB962C8B-B14F-4D97-AF65-F5344CB8AC3E}">
        <p14:creationId xmlns:p14="http://schemas.microsoft.com/office/powerpoint/2010/main" val="156854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5E779-A7A0-F064-99AF-2BDB263D3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279F91-A6B3-DE22-36FB-F4CF47F2E759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2CDE6DD-AC61-BD2C-A2D3-94AFFB75CDB5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06A37CB-3856-66FD-49E8-5E38EF716150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B5EAB6-93D2-76A4-182F-2634B43A9BD7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73D98FB-D66C-D766-0950-D1811A0C6BAD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C1E77D8-38E4-E344-2A9B-7FBC1BA01BAA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8D87707-E9F7-5727-6336-B6B7A6E96CCC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FD62CA-922A-584E-DB0C-ED92E27FABD6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DBE86C3-A60A-08AB-44C9-8CB1F3B06857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A79365E-3445-29E3-3B8C-13E9F87432A0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7D2D637-31B6-649E-4505-22B3E7FED4CE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7D73B-D7DE-2AD0-4EC3-A04C5563383E}"/>
              </a:ext>
            </a:extLst>
          </p:cNvPr>
          <p:cNvSpPr txBox="1"/>
          <p:nvPr/>
        </p:nvSpPr>
        <p:spPr>
          <a:xfrm>
            <a:off x="1295400" y="1990350"/>
            <a:ext cx="9700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Software development: </a:t>
            </a:r>
          </a:p>
          <a:p>
            <a:r>
              <a:rPr lang="en-US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Traceability System for Lot Numbers: From Production to Sales</a:t>
            </a:r>
            <a:endParaRPr lang="en-US" dirty="0"/>
          </a:p>
        </p:txBody>
      </p:sp>
      <p:pic>
        <p:nvPicPr>
          <p:cNvPr id="15" name="Picture 14" descr="A diagram of a company's invoice">
            <a:extLst>
              <a:ext uri="{FF2B5EF4-FFF2-40B4-BE49-F238E27FC236}">
                <a16:creationId xmlns:a16="http://schemas.microsoft.com/office/drawing/2014/main" id="{76ADE367-D8AD-D48F-77EF-9C0A7ADB09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44" y="2958593"/>
            <a:ext cx="5932170" cy="368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F8C644-088F-01F8-184E-8A5BC49863FA}"/>
              </a:ext>
            </a:extLst>
          </p:cNvPr>
          <p:cNvSpPr txBox="1"/>
          <p:nvPr/>
        </p:nvSpPr>
        <p:spPr>
          <a:xfrm>
            <a:off x="2314997" y="2637623"/>
            <a:ext cx="7591003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 Link between PSN, NSLF, NIVF, NIPT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4A20A8-63AF-83C7-DCEB-C4846BE8FC9A}"/>
              </a:ext>
            </a:extLst>
          </p:cNvPr>
          <p:cNvSpPr txBox="1"/>
          <p:nvPr/>
        </p:nvSpPr>
        <p:spPr>
          <a:xfrm>
            <a:off x="8810314" y="2830413"/>
            <a:ext cx="6810686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 Number Generation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product batch must be assigned a unique lot number at the time of production cited as Product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Number (PSN).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 Example: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YYMMDD-PRODUCTCODE-SEQ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(Example: 240204-MP-001 → February 4, 2025, Meat Product Name, Batch 001)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Captured Per Lot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 material source (supplier, date of delivery)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date &amp; time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Processing equipment used in case different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used in processing different products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control results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&amp; packaging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Labeling &amp; Scanning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packaged product must have a barcode or QR code with the lot number.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6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A6CDE-7E30-24A7-B65E-A334E03F4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5033AD5-8AD6-7D32-8AAC-F192BEC66783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9EB1AE8-F6ED-716A-E12A-ADF3749773DE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A314D28-D886-760D-7E17-AF2434F17132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B8D0D8E-5261-B580-341D-186ECD8CA9D3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65E5964-DDFC-C70E-4DEA-25839C196664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8A3F040-F6CA-4FB7-FB46-C3878EF64DB7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EF0EB57-F049-EBBF-60F3-437EE47A0D46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0D162F9-1302-A541-80E3-65C6214387C7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6FE9CF2-FD6E-739D-6D6F-D33089ABE316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E7EFF7F-7F66-0153-3506-2CCFDB9FD080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91BAF30-9403-121E-8777-65402D1C2CAB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8B08BF-A6F8-731F-FAF2-2FD99619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60992"/>
              </p:ext>
            </p:extLst>
          </p:nvPr>
        </p:nvGraphicFramePr>
        <p:xfrm>
          <a:off x="990600" y="2829450"/>
          <a:ext cx="2895600" cy="2994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652">
                  <a:extLst>
                    <a:ext uri="{9D8B030D-6E8A-4147-A177-3AD203B41FA5}">
                      <a16:colId xmlns:a16="http://schemas.microsoft.com/office/drawing/2014/main" val="3673296146"/>
                    </a:ext>
                  </a:extLst>
                </a:gridCol>
                <a:gridCol w="551543">
                  <a:extLst>
                    <a:ext uri="{9D8B030D-6E8A-4147-A177-3AD203B41FA5}">
                      <a16:colId xmlns:a16="http://schemas.microsoft.com/office/drawing/2014/main" val="822859115"/>
                    </a:ext>
                  </a:extLst>
                </a:gridCol>
                <a:gridCol w="1321405">
                  <a:extLst>
                    <a:ext uri="{9D8B030D-6E8A-4147-A177-3AD203B41FA5}">
                      <a16:colId xmlns:a16="http://schemas.microsoft.com/office/drawing/2014/main" val="3024039447"/>
                    </a:ext>
                  </a:extLst>
                </a:gridCol>
              </a:tblGrid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INGREDIENTS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100 KG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BATCH (LOT)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5330044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SALT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1.8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28.08.2025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7202363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SPICE 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0.3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16.05.2025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4112584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SPICE 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0.25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L:0005674940002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1416879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SPICE F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0.73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L 01.04.2026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3863356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AROMA 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0.06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L24DFBD 09/2026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0871277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COLOR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0.011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28.06.2027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0868248"/>
                  </a:ext>
                </a:extLst>
              </a:tr>
              <a:tr h="371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STARCH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LNP4D504 04/01/2027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9577475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MEAT MINCE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50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L4268813491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3167571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WATER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9329649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BEEF MEAT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</a:rPr>
                        <a:t>14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L78915150477136600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435639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8922A24-647B-B4FF-8716-4F9817BD7D70}"/>
              </a:ext>
            </a:extLst>
          </p:cNvPr>
          <p:cNvSpPr txBox="1"/>
          <p:nvPr/>
        </p:nvSpPr>
        <p:spPr>
          <a:xfrm>
            <a:off x="943836" y="2354117"/>
            <a:ext cx="434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 1- Technological Card- Beef Sausages</a:t>
            </a:r>
          </a:p>
        </p:txBody>
      </p:sp>
      <p:pic>
        <p:nvPicPr>
          <p:cNvPr id="20" name="Picture 19" descr="A diagram of a network&#10;&#10;AI-generated content may be incorrect.">
            <a:extLst>
              <a:ext uri="{FF2B5EF4-FFF2-40B4-BE49-F238E27FC236}">
                <a16:creationId xmlns:a16="http://schemas.microsoft.com/office/drawing/2014/main" id="{08724E40-2AE5-6483-4EE5-55CAE77240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67" y="1704172"/>
            <a:ext cx="11626233" cy="71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4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62C0F-722D-1BC6-207D-8C8AA5A75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72735A-953C-06F9-EE08-2A34D60481A6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7084EF4-3D3B-118C-1EF6-ECDA386C3975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F054DA3-9F4D-77F2-F02B-600410B14EC8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BE64943-58DF-B6B4-3BC3-B84F5EBB10C4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D8B73B-05FE-9B7D-A6CC-9335B77F3FCB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7BBA928-2163-4457-5883-055AC0E5CCDA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63DD884-7768-0CE4-3AAD-FB8341EF6BA9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73938A6-87D4-31D7-5E86-23E8B60D8AB2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441D59-A32B-C312-93FB-D9D29A4EC2D5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6B8C379-838D-A3B7-FC2A-FBAB526668E4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A889791-44E0-6EC4-C0F2-E0DD8C4083CA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FCE474-18D7-5086-FC9B-1F4EA38548CF}"/>
              </a:ext>
            </a:extLst>
          </p:cNvPr>
          <p:cNvSpPr txBox="1">
            <a:spLocks/>
          </p:cNvSpPr>
          <p:nvPr/>
        </p:nvSpPr>
        <p:spPr>
          <a:xfrm>
            <a:off x="685800" y="24488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System Features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F91D61-16CD-6622-C1DE-0B6C68297564}"/>
              </a:ext>
            </a:extLst>
          </p:cNvPr>
          <p:cNvSpPr txBox="1">
            <a:spLocks/>
          </p:cNvSpPr>
          <p:nvPr/>
        </p:nvSpPr>
        <p:spPr>
          <a:xfrm>
            <a:off x="214495" y="404175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- Real-time tracking of product batches</a:t>
            </a:r>
          </a:p>
          <a:p>
            <a:r>
              <a:rPr lang="en-US"/>
              <a:t>- Historical data storage and retrieval</a:t>
            </a:r>
          </a:p>
          <a:p>
            <a:r>
              <a:rPr lang="en-US"/>
              <a:t>- User-friendly interface for staff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036AB3-AAD8-97D9-894C-203D2B62F0F3}"/>
              </a:ext>
            </a:extLst>
          </p:cNvPr>
          <p:cNvSpPr txBox="1">
            <a:spLocks/>
          </p:cNvSpPr>
          <p:nvPr/>
        </p:nvSpPr>
        <p:spPr>
          <a:xfrm>
            <a:off x="7039406" y="252760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Benefits of the System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EFADBB-BE04-AFD7-D99B-BE7F82A00A76}"/>
              </a:ext>
            </a:extLst>
          </p:cNvPr>
          <p:cNvSpPr txBox="1">
            <a:spLocks/>
          </p:cNvSpPr>
          <p:nvPr/>
        </p:nvSpPr>
        <p:spPr>
          <a:xfrm>
            <a:off x="8305800" y="394506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- Enhanced regulatory compliance</a:t>
            </a:r>
          </a:p>
          <a:p>
            <a:r>
              <a:rPr lang="en-US"/>
              <a:t>- Improved operational efficiency</a:t>
            </a:r>
          </a:p>
          <a:p>
            <a:r>
              <a:rPr lang="en-US"/>
              <a:t>- Increased customer trust and transparency</a:t>
            </a:r>
          </a:p>
          <a:p>
            <a:r>
              <a:rPr lang="en-US"/>
              <a:t>- Streamlined product recall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7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589C-8468-5458-F0A1-4909A297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F6E697-1603-3C9D-0E19-F854B3830BE8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69A1FEE-F1EA-138C-F261-86E44733F2EC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D7585D9-556B-AABA-DE85-B7A245D596AB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04C61BC-54B6-3BEB-9056-2BD381ED48F8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DFB098B-85B5-0B29-846E-01E058AFD668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A2E487-1652-D8F9-56B6-D86BB7101626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367CEC9-7904-06C2-3F1C-2ABC30042429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217236F-750E-0291-16AB-6C2F58379017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FBDC887-0ED0-E098-D5DE-AD71430D8A0A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4CB66B2-4F1E-E026-98F8-6E1F0963058C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659D17C-05E2-8DBA-ADC6-C625B82E1CB4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C1C578-CFA7-02B4-A53E-E656E4068E33}"/>
              </a:ext>
            </a:extLst>
          </p:cNvPr>
          <p:cNvSpPr txBox="1">
            <a:spLocks/>
          </p:cNvSpPr>
          <p:nvPr/>
        </p:nvSpPr>
        <p:spPr>
          <a:xfrm>
            <a:off x="779044" y="21232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Implementation Challenges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BF5EDC-8771-05A6-BF3B-6EB771540C8E}"/>
              </a:ext>
            </a:extLst>
          </p:cNvPr>
          <p:cNvSpPr txBox="1">
            <a:spLocks/>
          </p:cNvSpPr>
          <p:nvPr/>
        </p:nvSpPr>
        <p:spPr>
          <a:xfrm>
            <a:off x="808352" y="3381092"/>
            <a:ext cx="88690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- Development time and resource allocation</a:t>
            </a:r>
          </a:p>
          <a:p>
            <a:r>
              <a:rPr lang="en-US" sz="2800" dirty="0"/>
              <a:t>- Staff training and adaptation to new processes</a:t>
            </a:r>
          </a:p>
          <a:p>
            <a:r>
              <a:rPr lang="en-US" sz="2800" dirty="0"/>
              <a:t>- Ensuring data security and integrity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4E5C9A-9BF7-573D-50CB-421A0EEC3C9E}"/>
              </a:ext>
            </a:extLst>
          </p:cNvPr>
          <p:cNvSpPr txBox="1">
            <a:spLocks/>
          </p:cNvSpPr>
          <p:nvPr/>
        </p:nvSpPr>
        <p:spPr>
          <a:xfrm>
            <a:off x="8536145" y="183063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Regulatory Compliance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36FE54-67F4-D530-6D84-6F68CDAC8626}"/>
              </a:ext>
            </a:extLst>
          </p:cNvPr>
          <p:cNvSpPr txBox="1">
            <a:spLocks/>
          </p:cNvSpPr>
          <p:nvPr/>
        </p:nvSpPr>
        <p:spPr>
          <a:xfrm>
            <a:off x="8713542" y="306933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- Albanian food safety laws</a:t>
            </a:r>
          </a:p>
          <a:p>
            <a:r>
              <a:rPr lang="en-US" sz="2800" dirty="0"/>
              <a:t>- EU food safety regulations</a:t>
            </a:r>
          </a:p>
          <a:p>
            <a:r>
              <a:rPr lang="en-US" sz="2800" dirty="0"/>
              <a:t>- Compliance with HACCP principles</a:t>
            </a:r>
          </a:p>
          <a:p>
            <a:r>
              <a:rPr lang="en-US" sz="2800" dirty="0"/>
              <a:t>- Integration with tax authority systems for invoicing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F81B0B-FAA0-0EF8-82F5-662660C6D75C}"/>
              </a:ext>
            </a:extLst>
          </p:cNvPr>
          <p:cNvSpPr txBox="1">
            <a:spLocks/>
          </p:cNvSpPr>
          <p:nvPr/>
        </p:nvSpPr>
        <p:spPr>
          <a:xfrm>
            <a:off x="592886" y="601323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1. Requirement Analysis – Month 2-3</a:t>
            </a:r>
          </a:p>
          <a:p>
            <a:r>
              <a:rPr lang="en-US" sz="2800" dirty="0"/>
              <a:t>2. System Design – Month 4-7</a:t>
            </a:r>
          </a:p>
          <a:p>
            <a:r>
              <a:rPr lang="en-US" sz="2800" dirty="0"/>
              <a:t>3. Development and Testing – Month 8-14</a:t>
            </a:r>
          </a:p>
          <a:p>
            <a:r>
              <a:rPr lang="en-US" sz="2800" dirty="0"/>
              <a:t>4. Deployment and Training – Month 15-17</a:t>
            </a:r>
          </a:p>
          <a:p>
            <a:r>
              <a:rPr lang="en-US" sz="2800" dirty="0"/>
              <a:t>5. Full Implementation – Month 18-22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0686C9-83F6-DD9D-4B79-7B6C70DFD755}"/>
              </a:ext>
            </a:extLst>
          </p:cNvPr>
          <p:cNvSpPr txBox="1">
            <a:spLocks/>
          </p:cNvSpPr>
          <p:nvPr/>
        </p:nvSpPr>
        <p:spPr>
          <a:xfrm>
            <a:off x="896815" y="5143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/>
              <a:t>Project Timeline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74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C5E9E-FF9A-FD02-6D30-AA744272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003996-F90F-DF4E-6095-4548AA93CCF1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F77F0E-1D64-27AF-A474-F295938B231F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AE5A3D2-F94A-512E-464B-C097A0311F88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37B1E2B-6691-E1F8-0140-A77340C319C6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1DDA4D1-764F-05EC-5B7B-5C6AE9B490C6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8D4DE4-2385-3400-3A33-3311A275BD03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F2D4EE0-3E84-0877-1A30-64280CE6A786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FFEC91F-41E2-1B95-6164-8DA4E05BE2A1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CA36A28-350A-A46F-4D56-92F9B6A10B48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5F224BA-D9BE-0A3D-6D95-64D114EEBE25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148EA04-C555-F10E-7819-6BAF016DEA6A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2649A4-666A-8A1C-11A0-1556D1934589}"/>
              </a:ext>
            </a:extLst>
          </p:cNvPr>
          <p:cNvSpPr txBox="1">
            <a:spLocks/>
          </p:cNvSpPr>
          <p:nvPr/>
        </p:nvSpPr>
        <p:spPr>
          <a:xfrm>
            <a:off x="974690" y="3121446"/>
            <a:ext cx="14135100" cy="39109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Fully integrated traceability system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/>
              <a:t>- Improved food safety compliance</a:t>
            </a:r>
          </a:p>
          <a:p>
            <a:endParaRPr lang="en-US" dirty="0"/>
          </a:p>
          <a:p>
            <a:r>
              <a:rPr lang="en-US" dirty="0"/>
              <a:t>- Streamlined operations and inventory management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/>
              <a:t>- Increased transparency and customer satisfaction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E2AEAB4-D19E-7537-2A3A-5B6D346BFDE9}"/>
              </a:ext>
            </a:extLst>
          </p:cNvPr>
          <p:cNvSpPr txBox="1">
            <a:spLocks/>
          </p:cNvSpPr>
          <p:nvPr/>
        </p:nvSpPr>
        <p:spPr>
          <a:xfrm>
            <a:off x="993531" y="199551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Expected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54B79-A380-8034-1A46-F7670FB6C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B776D4-C97A-C3A6-802E-2B214A576EB5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BC0CD78-DEB1-E3BE-E64D-15C3195830A6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5186D06-C519-B83E-CFFE-446884456113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743AA8D-2EE8-B88B-37F0-74E087D9F49E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660804A-8C3F-4291-5876-CACEBD1F2CCF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245125C-DD27-D7C4-C398-F2E91507122B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6CDFC7-E45F-C96F-D7A6-22CFA2048DF3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4706FAD-0C23-4877-8C58-08B0E890F097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254BBCE-D60B-85E1-6F8D-5BA90BBCDF4B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FF997AE-3F0D-AFB2-8807-99EB60552B0D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4724F14-EC64-124E-CA2B-C8E93302FC58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4500576-D6A1-E132-0EC6-4A3EBA854015}"/>
              </a:ext>
            </a:extLst>
          </p:cNvPr>
          <p:cNvSpPr txBox="1">
            <a:spLocks/>
          </p:cNvSpPr>
          <p:nvPr/>
        </p:nvSpPr>
        <p:spPr>
          <a:xfrm>
            <a:off x="5029200" y="413744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Thank you for your attention!</a:t>
            </a:r>
          </a:p>
          <a:p>
            <a:r>
              <a:rPr lang="en-US" dirty="0">
                <a:ea typeface="Calibri"/>
                <a:cs typeface="Calibri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4413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6B867C-B5EA-8B48-0CE2-7051FA7DB1B3}"/>
              </a:ext>
            </a:extLst>
          </p:cNvPr>
          <p:cNvSpPr txBox="1">
            <a:spLocks/>
          </p:cNvSpPr>
          <p:nvPr/>
        </p:nvSpPr>
        <p:spPr>
          <a:xfrm>
            <a:off x="1920240" y="3008501"/>
            <a:ext cx="10728960" cy="15101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Outline :</a:t>
            </a:r>
          </a:p>
          <a:p>
            <a:r>
              <a:rPr lang="en-US" dirty="0">
                <a:ea typeface="Calibri"/>
                <a:cs typeface="Calibri"/>
              </a:rPr>
              <a:t>Executive summary of the project team</a:t>
            </a:r>
          </a:p>
          <a:p>
            <a:r>
              <a:rPr lang="en-US" dirty="0">
                <a:ea typeface="Calibri"/>
                <a:cs typeface="Calibri"/>
              </a:rPr>
              <a:t>Company's profile</a:t>
            </a:r>
          </a:p>
          <a:p>
            <a:r>
              <a:rPr lang="en-US" dirty="0">
                <a:ea typeface="Calibri"/>
                <a:cs typeface="Calibri"/>
              </a:rPr>
              <a:t>Objectives of the project team</a:t>
            </a:r>
          </a:p>
          <a:p>
            <a:r>
              <a:rPr lang="en-US" dirty="0">
                <a:ea typeface="Calibri"/>
                <a:cs typeface="Calibri"/>
              </a:rPr>
              <a:t>Methodology and data collection</a:t>
            </a:r>
          </a:p>
          <a:p>
            <a:r>
              <a:rPr lang="en-US" dirty="0">
                <a:ea typeface="Calibri"/>
                <a:cs typeface="Calibri"/>
              </a:rPr>
              <a:t>Solution proposal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DA4998-1814-73C6-6560-F574E907A0EA}"/>
              </a:ext>
            </a:extLst>
          </p:cNvPr>
          <p:cNvSpPr txBox="1">
            <a:spLocks/>
          </p:cNvSpPr>
          <p:nvPr/>
        </p:nvSpPr>
        <p:spPr>
          <a:xfrm>
            <a:off x="1601335" y="21376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Executive Summary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444621-E06E-D795-17F3-A1C4866B6A20}"/>
              </a:ext>
            </a:extLst>
          </p:cNvPr>
          <p:cNvSpPr txBox="1">
            <a:spLocks/>
          </p:cNvSpPr>
          <p:nvPr/>
        </p:nvSpPr>
        <p:spPr>
          <a:xfrm>
            <a:off x="1605283" y="3486181"/>
            <a:ext cx="1507743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This study focuses on enhancing the traceability of raw materials within a local food processing company.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The goal was to design a traceability system that complies with national and EU food safety standards while improving operational efficiency and customer trust.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1DD0-2695-3958-6D5B-3693E924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962908-A03F-9166-4A8A-D91255B4E602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99CF40-EC66-D66F-0F2A-A6386F9A1682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F217727-5328-46B0-544A-E054A687C858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48AC455-E5D0-5BCA-8DE0-563D24AF33FA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696669A-0200-C8EE-01FA-ABC85679EF8A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FF50A6-6EC2-9BD5-6E68-739D43772014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76150DF-DD43-73AA-727F-7F0F585846CD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F6AB3B7-5AD3-58F9-154A-989F94601413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B9C95C2-B3D0-85F1-F027-9AFB4DEE7968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84D0223-D604-A962-2285-03E7254A8B05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E2BD97E-472C-FDD3-3935-B1A9CE50CE91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63814A-49D4-2C84-1E9B-55EC09E1D966}"/>
              </a:ext>
            </a:extLst>
          </p:cNvPr>
          <p:cNvSpPr txBox="1">
            <a:spLocks/>
          </p:cNvSpPr>
          <p:nvPr/>
        </p:nvSpPr>
        <p:spPr>
          <a:xfrm>
            <a:off x="1153388" y="2315677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Company Profile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16C26C-4F72-AD39-6D9A-B9FC6A2E8A12}"/>
              </a:ext>
            </a:extLst>
          </p:cNvPr>
          <p:cNvSpPr txBox="1">
            <a:spLocks/>
          </p:cNvSpPr>
          <p:nvPr/>
        </p:nvSpPr>
        <p:spPr>
          <a:xfrm>
            <a:off x="1357495" y="3798855"/>
            <a:ext cx="15550242" cy="16600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ea typeface="Calibri"/>
                <a:cs typeface="Calibri"/>
              </a:rPr>
              <a:t>The company was founded in 2002 in Shkoder;</a:t>
            </a:r>
          </a:p>
          <a:p>
            <a:pPr algn="l"/>
            <a:r>
              <a:rPr lang="en-US" sz="3600" dirty="0">
                <a:ea typeface="Calibri"/>
                <a:cs typeface="Calibri"/>
              </a:rPr>
              <a:t>-6  mobile commercial units</a:t>
            </a:r>
          </a:p>
          <a:p>
            <a:pPr algn="l"/>
            <a:r>
              <a:rPr lang="en-US" sz="3600" dirty="0">
                <a:ea typeface="Calibri"/>
                <a:cs typeface="Calibri"/>
              </a:rPr>
              <a:t>-2 shops, and two warehouses in Shkoder and Tirana</a:t>
            </a:r>
          </a:p>
          <a:p>
            <a:pPr algn="l"/>
            <a:r>
              <a:rPr lang="en-US" sz="3600" dirty="0">
                <a:ea typeface="Calibri"/>
                <a:cs typeface="Calibri"/>
              </a:rPr>
              <a:t>-19 employees </a:t>
            </a:r>
          </a:p>
          <a:p>
            <a:pPr algn="l"/>
            <a:r>
              <a:rPr lang="en-US" sz="3600" dirty="0">
                <a:ea typeface="Calibri"/>
                <a:cs typeface="Calibri"/>
              </a:rPr>
              <a:t>-30 products</a:t>
            </a:r>
          </a:p>
          <a:p>
            <a:pPr algn="l"/>
            <a:r>
              <a:rPr lang="en-US" sz="3600" dirty="0">
                <a:ea typeface="Calibri"/>
                <a:cs typeface="Calibri"/>
              </a:rPr>
              <a:t>-Geographical distribution area reaches 17 cities</a:t>
            </a:r>
          </a:p>
        </p:txBody>
      </p:sp>
    </p:spTree>
    <p:extLst>
      <p:ext uri="{BB962C8B-B14F-4D97-AF65-F5344CB8AC3E}">
        <p14:creationId xmlns:p14="http://schemas.microsoft.com/office/powerpoint/2010/main" val="27650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A8B4-889E-421E-0C65-F7643080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2B15C8-A81E-577A-B272-2FF1F7DD64E8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1C17CE6-AA0A-F574-760E-9DD62E027D86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BBE47C4-E394-C77C-2BA3-BD0D42DE0ACC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CEC0439-FBA4-8124-5D19-5A998EA1A906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E61DEE4-07EE-F68B-95EB-4E8FBDE48865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FCDB59C-8CF4-7CA6-AB77-E50E1E0D223C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E08ABBA-21D6-4C2D-7C42-8F0B8F048823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5737452-26EF-ACB2-DB30-9117E4E66280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2AB1AC2-3E05-0BF5-107F-9288FA1E361B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2A7DEF8-07E8-61C8-B251-5BD17AC8F3F1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1287586-739D-FF79-9CFB-00920AA3C279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DDCDA5-8519-1DFD-98E5-F34FAB7F789B}"/>
              </a:ext>
            </a:extLst>
          </p:cNvPr>
          <p:cNvSpPr txBox="1">
            <a:spLocks/>
          </p:cNvSpPr>
          <p:nvPr/>
        </p:nvSpPr>
        <p:spPr>
          <a:xfrm>
            <a:off x="2768828" y="1736557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Company Profile through years</a:t>
            </a:r>
          </a:p>
        </p:txBody>
      </p:sp>
      <p:pic>
        <p:nvPicPr>
          <p:cNvPr id="16" name="Picture 15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263061F9-8378-8730-4117-9BC6406649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2619375"/>
            <a:ext cx="4754880" cy="4286250"/>
          </a:xfrm>
          <a:prstGeom prst="rect">
            <a:avLst/>
          </a:prstGeom>
        </p:spPr>
      </p:pic>
      <p:pic>
        <p:nvPicPr>
          <p:cNvPr id="18" name="Picture 17" descr="A graph of numbers and a bar chart&#10;&#10;AI-generated content may be incorrect.">
            <a:extLst>
              <a:ext uri="{FF2B5EF4-FFF2-40B4-BE49-F238E27FC236}">
                <a16:creationId xmlns:a16="http://schemas.microsoft.com/office/drawing/2014/main" id="{E2F147DC-115D-C08A-4A8E-25F048623B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2578418"/>
            <a:ext cx="4556760" cy="4276725"/>
          </a:xfrm>
          <a:prstGeom prst="rect">
            <a:avLst/>
          </a:prstGeom>
        </p:spPr>
      </p:pic>
      <p:pic>
        <p:nvPicPr>
          <p:cNvPr id="20" name="Picture 19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9BBE46AA-32A5-6B4B-5341-AC6C0212D0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62398" y="2612708"/>
            <a:ext cx="4429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1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CB04-A5DE-A604-71B7-E4448658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612D5A-2885-C7AD-4A21-9922F24AF6D3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263D02-F686-147C-F359-7BD093B9CB55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EFB1E37-E668-69B6-73C3-25E3CC699900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282E9BD-39CA-C118-70A8-F5B41744CF81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3FB2441-8231-91C7-901A-E102E132AD5D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4D4263-9585-33FB-E430-8A7A7862E621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F239BBF-0128-C24B-02A1-CFD304251B47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A3234E6-9C7E-9B79-B191-A1C2D50D2D6C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035AABB-0CEE-5A0E-094F-3E911737D21F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F323A2D-F070-BCC2-1959-3AFEDCE0FDC2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A55E896-52AB-03B8-D2D9-CD11E0A2E514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589D63-6F4B-A417-EFC1-23406D5C7EDB}"/>
              </a:ext>
            </a:extLst>
          </p:cNvPr>
          <p:cNvSpPr txBox="1">
            <a:spLocks/>
          </p:cNvSpPr>
          <p:nvPr/>
        </p:nvSpPr>
        <p:spPr>
          <a:xfrm>
            <a:off x="2259517" y="175002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Objectives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133331-FC8E-A431-2F04-563C7095030F}"/>
              </a:ext>
            </a:extLst>
          </p:cNvPr>
          <p:cNvSpPr txBox="1">
            <a:spLocks/>
          </p:cNvSpPr>
          <p:nvPr/>
        </p:nvSpPr>
        <p:spPr>
          <a:xfrm>
            <a:off x="2505828" y="3507668"/>
            <a:ext cx="1051359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Strengthen product recall management</a:t>
            </a:r>
          </a:p>
          <a:p>
            <a:r>
              <a:rPr lang="en-US" dirty="0"/>
              <a:t>- Ensure compliance with food safety laws</a:t>
            </a:r>
          </a:p>
          <a:p>
            <a:r>
              <a:rPr lang="en-US" dirty="0"/>
              <a:t>- Improve inventory management</a:t>
            </a:r>
          </a:p>
          <a:p>
            <a:r>
              <a:rPr lang="en-US" dirty="0"/>
              <a:t>- Increase customer trust through transparency</a:t>
            </a:r>
          </a:p>
        </p:txBody>
      </p:sp>
    </p:spTree>
    <p:extLst>
      <p:ext uri="{BB962C8B-B14F-4D97-AF65-F5344CB8AC3E}">
        <p14:creationId xmlns:p14="http://schemas.microsoft.com/office/powerpoint/2010/main" val="853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F2589-9A2B-6767-A358-27A80B788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B41664-5FC3-1769-40C3-6977682B8116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38F2474-BF9D-1C06-0C73-3AD9EE985C0F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58560A6-DDA5-37AA-BE64-34A913C503B7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D5D4753-FADA-6711-E452-B45F145665B0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3F89865-CAAD-4496-064C-D643A074FB95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D50B38B-5035-31A7-6398-95BC75685A36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6B59F03-17CE-8352-780C-39E0EDAF103B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DA5BC4A-303F-3FA5-90A3-E4E12FE3FE84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04FC427-4C90-0231-3BE2-D9C2A5599F15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FE6D895-B77D-0426-A7FE-DCD445F76DE5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947EA9E-3855-FCB6-383F-6E09EDB7F02D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5013C7-A1E1-A621-DEC6-A1AA7AF5F49C}"/>
              </a:ext>
            </a:extLst>
          </p:cNvPr>
          <p:cNvSpPr txBox="1">
            <a:spLocks/>
          </p:cNvSpPr>
          <p:nvPr/>
        </p:nvSpPr>
        <p:spPr>
          <a:xfrm>
            <a:off x="2482382" y="196983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Methodology Overview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E80EAD-BBF9-8DDE-5989-B2FE2CB4B38B}"/>
              </a:ext>
            </a:extLst>
          </p:cNvPr>
          <p:cNvSpPr txBox="1">
            <a:spLocks/>
          </p:cNvSpPr>
          <p:nvPr/>
        </p:nvSpPr>
        <p:spPr>
          <a:xfrm>
            <a:off x="2193086" y="3425462"/>
            <a:ext cx="1400556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mixed-methods approach was used, combining qualitative and quantitative data.</a:t>
            </a:r>
          </a:p>
          <a:p>
            <a:r>
              <a:rPr lang="en-US"/>
              <a:t>- Structured interviews</a:t>
            </a:r>
          </a:p>
          <a:p>
            <a:r>
              <a:rPr lang="en-US"/>
              <a:t>- Direct observations</a:t>
            </a:r>
          </a:p>
          <a:p>
            <a:r>
              <a:rPr lang="en-US"/>
              <a:t>- Review of internal documents</a:t>
            </a:r>
          </a:p>
          <a:p>
            <a:r>
              <a:rPr lang="en-US"/>
              <a:t>- System Development Life Cycle (SDLC)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8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0FC72-6698-048A-4FC7-3683EBAD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05DA55-199D-56A1-C81B-7ABC62A87F58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1084ED2-F387-6A5A-3D15-BE1190586DE1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ED8E406-C736-C95E-7804-2213E9E36255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DABA2D-3BEA-0196-EB39-E8436274CE36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F3698C-DB32-A972-A936-DAAD8D12E37D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BEE54D-6519-BEB9-6E3F-1F7E41CC26C6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3512073-9AB8-0FBA-AB0C-DD4A6FFBFAA3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949A5EF-3895-C205-FC91-2D61D5341D76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33F94EF-CFB8-B798-845E-17EC67D41600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44B8D3A-D843-76C5-BCAD-C466E12E3D86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8788BBB-3114-FBA9-08DA-208F29850FF0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78301F-AF6D-B361-1BFB-7A63F68A1778}"/>
              </a:ext>
            </a:extLst>
          </p:cNvPr>
          <p:cNvSpPr txBox="1">
            <a:spLocks/>
          </p:cNvSpPr>
          <p:nvPr/>
        </p:nvSpPr>
        <p:spPr>
          <a:xfrm>
            <a:off x="1500505" y="198200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Collection Methods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27FC38-0A91-8804-DAFE-22581EED004C}"/>
              </a:ext>
            </a:extLst>
          </p:cNvPr>
          <p:cNvSpPr txBox="1">
            <a:spLocks/>
          </p:cNvSpPr>
          <p:nvPr/>
        </p:nvSpPr>
        <p:spPr>
          <a:xfrm>
            <a:off x="1534852" y="3720477"/>
            <a:ext cx="1520952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- Interviews with production, logistics, and IT staff</a:t>
            </a:r>
          </a:p>
          <a:p>
            <a:r>
              <a:rPr lang="en-US"/>
              <a:t>- On-site observations of production processes</a:t>
            </a:r>
          </a:p>
          <a:p>
            <a:r>
              <a:rPr lang="en-US"/>
              <a:t>- Analysis of technological cards and invoices</a:t>
            </a:r>
          </a:p>
          <a:p>
            <a:r>
              <a:rPr lang="en-US"/>
              <a:t>- Review of Albanian and EU food safety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0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107CC-A9F8-0506-94D4-CD05DCF5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7F1FCB-0441-D7CB-5B06-71898B9E8C41}"/>
              </a:ext>
            </a:extLst>
          </p:cNvPr>
          <p:cNvSpPr/>
          <p:nvPr/>
        </p:nvSpPr>
        <p:spPr>
          <a:xfrm>
            <a:off x="12650945" y="9034945"/>
            <a:ext cx="2070826" cy="622176"/>
          </a:xfrm>
          <a:custGeom>
            <a:avLst/>
            <a:gdLst/>
            <a:ahLst/>
            <a:cxnLst/>
            <a:rect l="l" t="t" r="r" b="b"/>
            <a:pathLst>
              <a:path w="2070826" h="622176">
                <a:moveTo>
                  <a:pt x="0" y="0"/>
                </a:moveTo>
                <a:lnTo>
                  <a:pt x="2070826" y="0"/>
                </a:lnTo>
                <a:lnTo>
                  <a:pt x="2070826" y="622177"/>
                </a:lnTo>
                <a:lnTo>
                  <a:pt x="0" y="622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A29FCD-9260-4E8A-4FBE-AE41F350F2ED}"/>
              </a:ext>
            </a:extLst>
          </p:cNvPr>
          <p:cNvSpPr/>
          <p:nvPr/>
        </p:nvSpPr>
        <p:spPr>
          <a:xfrm>
            <a:off x="1028700" y="8830111"/>
            <a:ext cx="1453682" cy="868575"/>
          </a:xfrm>
          <a:custGeom>
            <a:avLst/>
            <a:gdLst/>
            <a:ahLst/>
            <a:cxnLst/>
            <a:rect l="l" t="t" r="r" b="b"/>
            <a:pathLst>
              <a:path w="1453682" h="868575">
                <a:moveTo>
                  <a:pt x="0" y="0"/>
                </a:moveTo>
                <a:lnTo>
                  <a:pt x="1453682" y="0"/>
                </a:lnTo>
                <a:lnTo>
                  <a:pt x="1453682" y="868575"/>
                </a:lnTo>
                <a:lnTo>
                  <a:pt x="0" y="86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3693A9-46DC-7C70-08AB-C5F5CAC18925}"/>
              </a:ext>
            </a:extLst>
          </p:cNvPr>
          <p:cNvSpPr/>
          <p:nvPr/>
        </p:nvSpPr>
        <p:spPr>
          <a:xfrm>
            <a:off x="11154206" y="8890222"/>
            <a:ext cx="1046195" cy="911622"/>
          </a:xfrm>
          <a:custGeom>
            <a:avLst/>
            <a:gdLst/>
            <a:ahLst/>
            <a:cxnLst/>
            <a:rect l="l" t="t" r="r" b="b"/>
            <a:pathLst>
              <a:path w="1046195" h="911622">
                <a:moveTo>
                  <a:pt x="0" y="0"/>
                </a:moveTo>
                <a:lnTo>
                  <a:pt x="1046195" y="0"/>
                </a:lnTo>
                <a:lnTo>
                  <a:pt x="1046195" y="911623"/>
                </a:lnTo>
                <a:lnTo>
                  <a:pt x="0" y="91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0AD269-A194-170A-018D-20EF540CCABC}"/>
              </a:ext>
            </a:extLst>
          </p:cNvPr>
          <p:cNvSpPr/>
          <p:nvPr/>
        </p:nvSpPr>
        <p:spPr>
          <a:xfrm>
            <a:off x="2878144" y="8920889"/>
            <a:ext cx="1451151" cy="687019"/>
          </a:xfrm>
          <a:custGeom>
            <a:avLst/>
            <a:gdLst/>
            <a:ahLst/>
            <a:cxnLst/>
            <a:rect l="l" t="t" r="r" b="b"/>
            <a:pathLst>
              <a:path w="1451151" h="687019">
                <a:moveTo>
                  <a:pt x="0" y="0"/>
                </a:moveTo>
                <a:lnTo>
                  <a:pt x="1451151" y="0"/>
                </a:lnTo>
                <a:lnTo>
                  <a:pt x="1451151" y="687019"/>
                </a:lnTo>
                <a:lnTo>
                  <a:pt x="0" y="68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41810DC-F1A4-4596-EDAB-9C8012BB24CF}"/>
              </a:ext>
            </a:extLst>
          </p:cNvPr>
          <p:cNvSpPr/>
          <p:nvPr/>
        </p:nvSpPr>
        <p:spPr>
          <a:xfrm>
            <a:off x="15117533" y="8957135"/>
            <a:ext cx="2141767" cy="777797"/>
          </a:xfrm>
          <a:custGeom>
            <a:avLst/>
            <a:gdLst/>
            <a:ahLst/>
            <a:cxnLst/>
            <a:rect l="l" t="t" r="r" b="b"/>
            <a:pathLst>
              <a:path w="2141767" h="777797">
                <a:moveTo>
                  <a:pt x="0" y="0"/>
                </a:moveTo>
                <a:lnTo>
                  <a:pt x="2141767" y="0"/>
                </a:lnTo>
                <a:lnTo>
                  <a:pt x="2141767" y="777797"/>
                </a:lnTo>
                <a:lnTo>
                  <a:pt x="0" y="77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r="-28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1125514-2639-DE32-FF3D-9E622284926D}"/>
              </a:ext>
            </a:extLst>
          </p:cNvPr>
          <p:cNvSpPr/>
          <p:nvPr/>
        </p:nvSpPr>
        <p:spPr>
          <a:xfrm>
            <a:off x="9020367" y="8926988"/>
            <a:ext cx="1992687" cy="674822"/>
          </a:xfrm>
          <a:custGeom>
            <a:avLst/>
            <a:gdLst/>
            <a:ahLst/>
            <a:cxnLst/>
            <a:rect l="l" t="t" r="r" b="b"/>
            <a:pathLst>
              <a:path w="1992687" h="674822">
                <a:moveTo>
                  <a:pt x="0" y="0"/>
                </a:moveTo>
                <a:lnTo>
                  <a:pt x="1992687" y="0"/>
                </a:lnTo>
                <a:lnTo>
                  <a:pt x="1992687" y="674821"/>
                </a:lnTo>
                <a:lnTo>
                  <a:pt x="0" y="674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67B8062-6EC8-23A2-8FE6-917DE40AAECD}"/>
              </a:ext>
            </a:extLst>
          </p:cNvPr>
          <p:cNvSpPr/>
          <p:nvPr/>
        </p:nvSpPr>
        <p:spPr>
          <a:xfrm>
            <a:off x="7173790" y="8920889"/>
            <a:ext cx="1450815" cy="735684"/>
          </a:xfrm>
          <a:custGeom>
            <a:avLst/>
            <a:gdLst/>
            <a:ahLst/>
            <a:cxnLst/>
            <a:rect l="l" t="t" r="r" b="b"/>
            <a:pathLst>
              <a:path w="1450815" h="735684">
                <a:moveTo>
                  <a:pt x="0" y="0"/>
                </a:moveTo>
                <a:lnTo>
                  <a:pt x="1450815" y="0"/>
                </a:lnTo>
                <a:lnTo>
                  <a:pt x="1450815" y="735684"/>
                </a:lnTo>
                <a:lnTo>
                  <a:pt x="0" y="73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3A127F2-1843-D3D4-CFD7-BB05849EE6D8}"/>
              </a:ext>
            </a:extLst>
          </p:cNvPr>
          <p:cNvSpPr/>
          <p:nvPr/>
        </p:nvSpPr>
        <p:spPr>
          <a:xfrm>
            <a:off x="4688913" y="8595520"/>
            <a:ext cx="2198084" cy="1325560"/>
          </a:xfrm>
          <a:custGeom>
            <a:avLst/>
            <a:gdLst/>
            <a:ahLst/>
            <a:cxnLst/>
            <a:rect l="l" t="t" r="r" b="b"/>
            <a:pathLst>
              <a:path w="2198084" h="1325560">
                <a:moveTo>
                  <a:pt x="0" y="0"/>
                </a:moveTo>
                <a:lnTo>
                  <a:pt x="2198084" y="0"/>
                </a:lnTo>
                <a:lnTo>
                  <a:pt x="2198084" y="1325560"/>
                </a:lnTo>
                <a:lnTo>
                  <a:pt x="0" y="132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701" t="-44130" r="-52926" b="-4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22A07BF-B8D8-E89D-775C-016D0E9F8B7F}"/>
              </a:ext>
            </a:extLst>
          </p:cNvPr>
          <p:cNvSpPr/>
          <p:nvPr/>
        </p:nvSpPr>
        <p:spPr>
          <a:xfrm>
            <a:off x="13019418" y="640620"/>
            <a:ext cx="4239882" cy="890375"/>
          </a:xfrm>
          <a:custGeom>
            <a:avLst/>
            <a:gdLst/>
            <a:ahLst/>
            <a:cxnLst/>
            <a:rect l="l" t="t" r="r" b="b"/>
            <a:pathLst>
              <a:path w="4239882" h="890375">
                <a:moveTo>
                  <a:pt x="0" y="0"/>
                </a:moveTo>
                <a:lnTo>
                  <a:pt x="4239882" y="0"/>
                </a:lnTo>
                <a:lnTo>
                  <a:pt x="4239882" y="890375"/>
                </a:lnTo>
                <a:lnTo>
                  <a:pt x="0" y="890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3E34468-7C07-2FB9-23DE-9A473D623BD8}"/>
              </a:ext>
            </a:extLst>
          </p:cNvPr>
          <p:cNvSpPr/>
          <p:nvPr/>
        </p:nvSpPr>
        <p:spPr>
          <a:xfrm>
            <a:off x="1153167" y="640620"/>
            <a:ext cx="1329215" cy="1329215"/>
          </a:xfrm>
          <a:custGeom>
            <a:avLst/>
            <a:gdLst/>
            <a:ahLst/>
            <a:cxnLst/>
            <a:rect l="l" t="t" r="r" b="b"/>
            <a:pathLst>
              <a:path w="1329215" h="1329215">
                <a:moveTo>
                  <a:pt x="0" y="0"/>
                </a:moveTo>
                <a:lnTo>
                  <a:pt x="1329215" y="0"/>
                </a:lnTo>
                <a:lnTo>
                  <a:pt x="1329215" y="1329215"/>
                </a:lnTo>
                <a:lnTo>
                  <a:pt x="0" y="132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287F068-AC85-4F21-8017-AD5A0004D33F}"/>
              </a:ext>
            </a:extLst>
          </p:cNvPr>
          <p:cNvSpPr/>
          <p:nvPr/>
        </p:nvSpPr>
        <p:spPr>
          <a:xfrm>
            <a:off x="8077180" y="640620"/>
            <a:ext cx="1066820" cy="1066820"/>
          </a:xfrm>
          <a:custGeom>
            <a:avLst/>
            <a:gdLst/>
            <a:ahLst/>
            <a:cxnLst/>
            <a:rect l="l" t="t" r="r" b="b"/>
            <a:pathLst>
              <a:path w="1066820" h="1066820">
                <a:moveTo>
                  <a:pt x="0" y="0"/>
                </a:moveTo>
                <a:lnTo>
                  <a:pt x="1066820" y="0"/>
                </a:lnTo>
                <a:lnTo>
                  <a:pt x="1066820" y="1066820"/>
                </a:lnTo>
                <a:lnTo>
                  <a:pt x="0" y="1066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779AD9-1C17-27A8-91C0-DA67A4D71C95}"/>
              </a:ext>
            </a:extLst>
          </p:cNvPr>
          <p:cNvSpPr txBox="1">
            <a:spLocks/>
          </p:cNvSpPr>
          <p:nvPr/>
        </p:nvSpPr>
        <p:spPr>
          <a:xfrm>
            <a:off x="1120140" y="2537460"/>
            <a:ext cx="12908280" cy="1082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System Development Life Cycle (SDLC)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6AC7D0-F7B0-5A2B-8496-496CD5A0AF21}"/>
              </a:ext>
            </a:extLst>
          </p:cNvPr>
          <p:cNvSpPr txBox="1">
            <a:spLocks/>
          </p:cNvSpPr>
          <p:nvPr/>
        </p:nvSpPr>
        <p:spPr>
          <a:xfrm>
            <a:off x="3058990" y="4038083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Requirement Gathering</a:t>
            </a:r>
          </a:p>
          <a:p>
            <a:r>
              <a:rPr lang="en-US" dirty="0"/>
              <a:t>2. System Architecture Design</a:t>
            </a:r>
            <a:endParaRPr lang="en-US" dirty="0">
              <a:ea typeface="Calibri"/>
              <a:cs typeface="Calibri"/>
            </a:endParaRPr>
          </a:p>
          <a:p>
            <a:r>
              <a:rPr lang="en-US"/>
              <a:t>3. Database Structuring</a:t>
            </a:r>
            <a:endParaRPr lang="en-US">
              <a:ea typeface="Calibri"/>
              <a:cs typeface="Calibri"/>
            </a:endParaRPr>
          </a:p>
          <a:p>
            <a:r>
              <a:rPr lang="en-US" dirty="0"/>
              <a:t>4. Implementation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5. Testing and Validation</a:t>
            </a:r>
          </a:p>
        </p:txBody>
      </p:sp>
    </p:spTree>
    <p:extLst>
      <p:ext uri="{BB962C8B-B14F-4D97-AF65-F5344CB8AC3E}">
        <p14:creationId xmlns:p14="http://schemas.microsoft.com/office/powerpoint/2010/main" val="147056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697</Words>
  <Application>Microsoft Office PowerPoint</Application>
  <PresentationFormat>Custom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Symbol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U2SID Presentation Template revised</dc:title>
  <dc:creator>Admin</dc:creator>
  <cp:lastModifiedBy>Brikene Dionizi</cp:lastModifiedBy>
  <cp:revision>164</cp:revision>
  <dcterms:created xsi:type="dcterms:W3CDTF">2006-08-16T00:00:00Z</dcterms:created>
  <dcterms:modified xsi:type="dcterms:W3CDTF">2025-03-06T23:14:57Z</dcterms:modified>
  <dc:identifier>DAGcFjWPsA8</dc:identifier>
</cp:coreProperties>
</file>