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 snapToGrid="0" showGuides="1">
      <p:cViewPr varScale="1">
        <p:scale>
          <a:sx n="64" d="100"/>
          <a:sy n="64" d="100"/>
        </p:scale>
        <p:origin x="954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viewProps" Target="viewProps.xml" 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 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GDP Contribution (%)</c:v>
                </c:pt>
              </c:strCache>
            </c:strRef>
          </c:tx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2019</c:v>
                </c:pt>
                <c:pt idx="2">
                  <c:v>2021</c:v>
                </c:pt>
                <c:pt idx="3">
                  <c:v>2023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26.2</c:v>
                </c:pt>
                <c:pt idx="1">
                  <c:v>21.2</c:v>
                </c:pt>
                <c:pt idx="2">
                  <c:v>17.399999999999999</c:v>
                </c:pt>
                <c:pt idx="3">
                  <c:v>20.8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EE4-403D-B102-E1E9696C052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Employment Contribution (%)</c:v>
                </c:pt>
              </c:strCache>
            </c:strRef>
          </c:tx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2019</c:v>
                </c:pt>
                <c:pt idx="2">
                  <c:v>2021</c:v>
                </c:pt>
                <c:pt idx="3">
                  <c:v>2023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23.9</c:v>
                </c:pt>
                <c:pt idx="1">
                  <c:v>22.2</c:v>
                </c:pt>
                <c:pt idx="2">
                  <c:v>20.3</c:v>
                </c:pt>
                <c:pt idx="3">
                  <c:v>21.8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EE4-403D-B102-E1E9696C052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Intl. Revenue (Billion EUR)</c:v>
                </c:pt>
              </c:strCache>
            </c:strRef>
          </c:tx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2019</c:v>
                </c:pt>
                <c:pt idx="2">
                  <c:v>2021</c:v>
                </c:pt>
                <c:pt idx="3">
                  <c:v>2023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1.9</c:v>
                </c:pt>
                <c:pt idx="1">
                  <c:v>2.1</c:v>
                </c:pt>
                <c:pt idx="2">
                  <c:v>1.7</c:v>
                </c:pt>
                <c:pt idx="3">
                  <c:v>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EE4-403D-B102-E1E9696C05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18791784"/>
        <c:axId val="2140495176"/>
      </c:lineChart>
      <c:catAx>
        <c:axId val="2118791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40495176"/>
        <c:crosses val="autoZero"/>
        <c:auto val="1"/>
        <c:lblAlgn val="ctr"/>
        <c:lblOffset val="100"/>
        <c:noMultiLvlLbl val="0"/>
      </c:catAx>
      <c:valAx>
        <c:axId val="2140495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1879178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Albanian Entries</c:v>
                </c:pt>
              </c:strCache>
            </c:strRef>
          </c:tx>
          <c:invertIfNegative val="1"/>
          <c:cat>
            <c:numRef>
              <c:f>Sheet1!$A$2:$A$7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5680425</c:v>
                </c:pt>
                <c:pt idx="1">
                  <c:v>6094889</c:v>
                </c:pt>
                <c:pt idx="2">
                  <c:v>3258457</c:v>
                </c:pt>
                <c:pt idx="3">
                  <c:v>5435275</c:v>
                </c:pt>
                <c:pt idx="4">
                  <c:v>6235412</c:v>
                </c:pt>
                <c:pt idx="5">
                  <c:v>6987543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87-436B-AE2B-7E3744B60C7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Foreign Entries</c:v>
                </c:pt>
              </c:strCache>
            </c:strRef>
          </c:tx>
          <c:invertIfNegative val="1"/>
          <c:cat>
            <c:numRef>
              <c:f>Sheet1!$A$2:$A$7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5926803</c:v>
                </c:pt>
                <c:pt idx="1">
                  <c:v>6406038</c:v>
                </c:pt>
                <c:pt idx="2">
                  <c:v>2657818</c:v>
                </c:pt>
                <c:pt idx="3">
                  <c:v>5721815</c:v>
                </c:pt>
                <c:pt idx="4">
                  <c:v>7253621</c:v>
                </c:pt>
                <c:pt idx="5">
                  <c:v>10100000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87-436B-AE2B-7E3744B60C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68027336"/>
        <c:crosses val="autoZero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4F27D-E1EE-46B3-B7D0-9F3EBDE70894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36AABC-5C3C-4A7B-BE17-72475019D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97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36AABC-5C3C-4A7B-BE17-72475019D9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011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A blue flag with yellow stars&#10;&#10;Description automatically generated with medium confidence">
            <a:extLst>
              <a:ext uri="{FF2B5EF4-FFF2-40B4-BE49-F238E27FC236}">
                <a16:creationId xmlns:a16="http://schemas.microsoft.com/office/drawing/2014/main" id="{80E5C8DC-EA4A-6B7C-E1ED-4E7C6A2829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795" y="172312"/>
            <a:ext cx="7486696" cy="93891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80EDC8-10FD-FFD5-26DE-914453101B6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" y="6030175"/>
            <a:ext cx="10835640" cy="84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7812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9A706-9476-4F81-AD29-2C3171F4B694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A383-064A-42E8-B097-80ADADFE2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49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9A706-9476-4F81-AD29-2C3171F4B694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A383-064A-42E8-B097-80ADADFE2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061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32A5E96-2BC6-5A07-4EC3-A06D4475A23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" y="6072431"/>
            <a:ext cx="10835640" cy="8408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A blue flag with yellow stars&#10;&#10;Description automatically generated with medium confidence">
            <a:extLst>
              <a:ext uri="{FF2B5EF4-FFF2-40B4-BE49-F238E27FC236}">
                <a16:creationId xmlns:a16="http://schemas.microsoft.com/office/drawing/2014/main" id="{C2750D8B-E3D4-47EE-7A0D-CEF3957762D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795" y="172312"/>
            <a:ext cx="7486696" cy="938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3339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9A706-9476-4F81-AD29-2C3171F4B694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A383-064A-42E8-B097-80ADADFE2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76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9A706-9476-4F81-AD29-2C3171F4B694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719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9A706-9476-4F81-AD29-2C3171F4B694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9A706-9476-4F81-AD29-2C3171F4B694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A383-064A-42E8-B097-80ADADFE2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331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9A706-9476-4F81-AD29-2C3171F4B694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A383-064A-42E8-B097-80ADADFE2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13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9A706-9476-4F81-AD29-2C3171F4B694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A383-064A-42E8-B097-80ADADFE2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192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9A706-9476-4F81-AD29-2C3171F4B694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A383-064A-42E8-B097-80ADADFE2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47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9A706-9476-4F81-AD29-2C3171F4B694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3A383-064A-42E8-B097-80ADADFE2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A808F-A81A-DDA5-15EE-E913AFF981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Digital Transformation in Albania’s Tourism Sector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13DCC6-9A3D-AC13-359F-D79749EE13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 Comprehensive Analysis of Challenges, Opportunities, and Strategic Solutions</a:t>
            </a:r>
          </a:p>
          <a:p>
            <a:r>
              <a:rPr lang="en-US" dirty="0"/>
              <a:t>U2SID – Erasmus+</a:t>
            </a:r>
          </a:p>
          <a:p>
            <a:r>
              <a:rPr lang="en-GB" dirty="0"/>
              <a:t>Student : </a:t>
            </a:r>
            <a:r>
              <a:rPr lang="en-GB" dirty="0" err="1"/>
              <a:t>Iraklis</a:t>
            </a:r>
            <a:r>
              <a:rPr lang="en-GB" dirty="0"/>
              <a:t> </a:t>
            </a:r>
            <a:r>
              <a:rPr lang="en-GB" dirty="0" err="1"/>
              <a:t>Semanjaku</a:t>
            </a:r>
            <a:endParaRPr lang="en-GB" dirty="0"/>
          </a:p>
          <a:p>
            <a:r>
              <a:rPr lang="en-GB" dirty="0"/>
              <a:t>Mentors : Elion SHABANAJ &amp; </a:t>
            </a:r>
            <a:r>
              <a:rPr lang="en-GB" dirty="0" err="1"/>
              <a:t>Jurgen</a:t>
            </a:r>
            <a:r>
              <a:rPr lang="en-GB" dirty="0"/>
              <a:t> MEÇAJ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611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306C81-A4D6-304B-B960-F40031E6B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7A97B-07D5-5789-983D-30508FAFA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E6063-DADC-9C75-250D-16522293B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Analysis</a:t>
            </a:r>
          </a:p>
          <a:p>
            <a:pPr lvl="1"/>
            <a:r>
              <a:rPr lang="en-US" dirty="0"/>
              <a:t>Quantitative Analysis: Use of statistical methods to analyze data collected from surveys and secondary sources.</a:t>
            </a:r>
          </a:p>
          <a:p>
            <a:pPr lvl="1"/>
            <a:r>
              <a:rPr lang="en-US" dirty="0"/>
              <a:t>Qualitative Analysis: Thematic coding of data from interviews to identify key themes and trends.</a:t>
            </a:r>
          </a:p>
          <a:p>
            <a:pPr lvl="1"/>
            <a:endParaRPr lang="en-US" dirty="0"/>
          </a:p>
          <a:p>
            <a:r>
              <a:rPr lang="en-US" dirty="0"/>
              <a:t>Validation of Findings</a:t>
            </a:r>
          </a:p>
          <a:p>
            <a:pPr lvl="1"/>
            <a:r>
              <a:rPr lang="en-US" dirty="0"/>
              <a:t>Data Triangulation: Comparison of findings from different sources to ensure the validity of results.</a:t>
            </a:r>
          </a:p>
          <a:p>
            <a:pPr lvl="1"/>
            <a:r>
              <a:rPr lang="en-US" dirty="0"/>
              <a:t>Expert Workshops: Organization of sessions with industry experts to validate preliminary findings and refine recommendations.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424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6161A2-08EA-E571-24BD-04E376A6CC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0059B-7C2D-A6FC-0D39-589583ED5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Tourism Contribution to GDP &amp; Jobs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7AC76424-1891-BE6B-B463-B6953FD1DD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16745" y="1987171"/>
            <a:ext cx="7358510" cy="2883658"/>
          </a:xfrm>
        </p:spPr>
      </p:pic>
    </p:spTree>
    <p:extLst>
      <p:ext uri="{BB962C8B-B14F-4D97-AF65-F5344CB8AC3E}">
        <p14:creationId xmlns:p14="http://schemas.microsoft.com/office/powerpoint/2010/main" val="3136041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66103-23DC-9724-C3EB-DD8D4545C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Tourism GDP &amp; Employment Contribution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EB84823-2DF0-FE56-C9A0-BBF60EA8E6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0965030"/>
              </p:ext>
            </p:extLst>
          </p:nvPr>
        </p:nvGraphicFramePr>
        <p:xfrm>
          <a:off x="838200" y="1690688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201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30E08-0522-DA4F-9068-6B29E2041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Tourist Movement (2018-2023)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8BCF35B-37DE-ABB3-B04C-E6D88A09E5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16745" y="2005460"/>
            <a:ext cx="7358510" cy="2847079"/>
          </a:xfrm>
        </p:spPr>
      </p:pic>
    </p:spTree>
    <p:extLst>
      <p:ext uri="{BB962C8B-B14F-4D97-AF65-F5344CB8AC3E}">
        <p14:creationId xmlns:p14="http://schemas.microsoft.com/office/powerpoint/2010/main" val="1462011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85504-C24D-EB05-1A19-96A99F8C0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Albanian vs Foreign Tourist Entries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05DEAB4-B4F9-607A-01F8-553FFDA699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9105318"/>
              </p:ext>
            </p:extLst>
          </p:nvPr>
        </p:nvGraphicFramePr>
        <p:xfrm>
          <a:off x="838200" y="1690688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8328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2B17-8C7B-CADC-0BF4-4EA758BDF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Digital Infrastructure Indicators in Albania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12B5DAF-E372-6515-A9F8-BF31A30527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4792" y="1914523"/>
            <a:ext cx="7982416" cy="3028953"/>
          </a:xfrm>
        </p:spPr>
      </p:pic>
    </p:spTree>
    <p:extLst>
      <p:ext uri="{BB962C8B-B14F-4D97-AF65-F5344CB8AC3E}">
        <p14:creationId xmlns:p14="http://schemas.microsoft.com/office/powerpoint/2010/main" val="3098894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D5CA0-F7DC-75F5-EF52-600365F90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Challenges in Digital Transformation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8D3CA-D83C-1FBA-B60D-1C6D866F2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Lack of Unified Digital </a:t>
            </a:r>
            <a:r>
              <a:rPr lang="en-US" dirty="0" err="1"/>
              <a:t>Platform</a:t>
            </a:r>
            <a:r>
              <a:rPr lang="en-US" dirty="0" err="1">
                <a:sym typeface="Wingdings" panose="05000000000000000000" pitchFamily="2" charset="2"/>
              </a:rPr>
              <a:t></a:t>
            </a:r>
            <a:r>
              <a:rPr lang="en-US" dirty="0" err="1"/>
              <a:t>Fragmented</a:t>
            </a:r>
            <a:r>
              <a:rPr lang="en-US" dirty="0"/>
              <a:t> tourism data.</a:t>
            </a:r>
          </a:p>
          <a:p>
            <a:r>
              <a:rPr lang="en-US" dirty="0"/>
              <a:t>Limited Digital </a:t>
            </a:r>
            <a:r>
              <a:rPr lang="en-US" dirty="0" err="1"/>
              <a:t>Skills</a:t>
            </a:r>
            <a:r>
              <a:rPr lang="en-US" dirty="0" err="1">
                <a:sym typeface="Wingdings" panose="05000000000000000000" pitchFamily="2" charset="2"/>
              </a:rPr>
              <a:t></a:t>
            </a:r>
            <a:r>
              <a:rPr lang="en-US" dirty="0" err="1"/>
              <a:t>Need</a:t>
            </a:r>
            <a:r>
              <a:rPr lang="en-US" dirty="0"/>
              <a:t> for specialized training.</a:t>
            </a:r>
          </a:p>
          <a:p>
            <a:r>
              <a:rPr lang="en-US" dirty="0"/>
              <a:t>High </a:t>
            </a:r>
            <a:r>
              <a:rPr lang="en-US" dirty="0" err="1"/>
              <a:t>Costs</a:t>
            </a:r>
            <a:r>
              <a:rPr lang="en-US" dirty="0" err="1">
                <a:sym typeface="Wingdings" panose="05000000000000000000" pitchFamily="2" charset="2"/>
              </a:rPr>
              <a:t></a:t>
            </a:r>
            <a:r>
              <a:rPr lang="en-US" dirty="0" err="1"/>
              <a:t>SMEs</a:t>
            </a:r>
            <a:r>
              <a:rPr lang="en-US" dirty="0"/>
              <a:t> struggle with digital transformation costs</a:t>
            </a:r>
          </a:p>
          <a:p>
            <a:r>
              <a:rPr lang="en-US" dirty="0"/>
              <a:t>Rural Infrastructure </a:t>
            </a:r>
            <a:r>
              <a:rPr lang="en-US" dirty="0" err="1"/>
              <a:t>Gaps</a:t>
            </a:r>
            <a:r>
              <a:rPr lang="en-US" dirty="0" err="1">
                <a:sym typeface="Wingdings" panose="05000000000000000000" pitchFamily="2" charset="2"/>
              </a:rPr>
              <a:t></a:t>
            </a:r>
            <a:r>
              <a:rPr lang="en-US" dirty="0" err="1"/>
              <a:t>Poor</a:t>
            </a:r>
            <a:r>
              <a:rPr lang="en-US" dirty="0"/>
              <a:t> internet access in remote areas.</a:t>
            </a:r>
          </a:p>
          <a:p>
            <a:r>
              <a:rPr lang="en-US" dirty="0"/>
              <a:t>Resistance to </a:t>
            </a:r>
            <a:r>
              <a:rPr lang="en-US" dirty="0" err="1"/>
              <a:t>Change</a:t>
            </a:r>
            <a:r>
              <a:rPr lang="en-US" dirty="0" err="1">
                <a:sym typeface="Wingdings" panose="05000000000000000000" pitchFamily="2" charset="2"/>
              </a:rPr>
              <a:t></a:t>
            </a:r>
            <a:r>
              <a:rPr lang="en-US" dirty="0" err="1"/>
              <a:t>Traditional</a:t>
            </a:r>
            <a:r>
              <a:rPr lang="en-US" dirty="0"/>
              <a:t> businesses slow to adopt tech.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0132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ADD91-6856-7C28-DF56-1C0FC7423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Opportunities for Digital Transformation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862AF-0B4C-C7F6-D022-A62D09DC6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Unified Digital Platform</a:t>
            </a:r>
            <a:r>
              <a:rPr lang="en-US" dirty="0">
                <a:sym typeface="Wingdings" panose="05000000000000000000" pitchFamily="2" charset="2"/>
              </a:rPr>
              <a:t> </a:t>
            </a:r>
            <a:r>
              <a:rPr lang="en-US" dirty="0"/>
              <a:t> Centralized reservations and marketing.</a:t>
            </a:r>
          </a:p>
          <a:p>
            <a:r>
              <a:rPr lang="fr-FR" dirty="0" err="1"/>
              <a:t>Emerging</a:t>
            </a:r>
            <a:r>
              <a:rPr lang="fr-FR" dirty="0"/>
              <a:t> Technologies</a:t>
            </a:r>
            <a:r>
              <a:rPr lang="en-US" dirty="0">
                <a:sym typeface="Wingdings" panose="05000000000000000000" pitchFamily="2" charset="2"/>
              </a:rPr>
              <a:t> </a:t>
            </a:r>
            <a:r>
              <a:rPr lang="fr-FR" dirty="0"/>
              <a:t> AI </a:t>
            </a:r>
            <a:r>
              <a:rPr lang="fr-FR" dirty="0" err="1"/>
              <a:t>chatbots</a:t>
            </a:r>
            <a:r>
              <a:rPr lang="fr-FR" dirty="0"/>
              <a:t>, VR/AR </a:t>
            </a:r>
            <a:r>
              <a:rPr lang="fr-FR" dirty="0" err="1"/>
              <a:t>experiences</a:t>
            </a:r>
            <a:r>
              <a:rPr lang="fr-FR" dirty="0"/>
              <a:t>, IoT monitoring.</a:t>
            </a:r>
          </a:p>
          <a:p>
            <a:r>
              <a:rPr lang="en-US" dirty="0"/>
              <a:t>Improved Digital Marketing</a:t>
            </a:r>
            <a:r>
              <a:rPr lang="en-US" dirty="0">
                <a:sym typeface="Wingdings" panose="05000000000000000000" pitchFamily="2" charset="2"/>
              </a:rPr>
              <a:t>  </a:t>
            </a:r>
            <a:r>
              <a:rPr lang="en-US" dirty="0"/>
              <a:t>Social media, influencer campaigns, SEO.</a:t>
            </a:r>
          </a:p>
          <a:p>
            <a:r>
              <a:rPr lang="en-US" dirty="0"/>
              <a:t>Sustainable Tourism Tech</a:t>
            </a:r>
            <a:r>
              <a:rPr lang="en-US" dirty="0">
                <a:sym typeface="Wingdings" panose="05000000000000000000" pitchFamily="2" charset="2"/>
              </a:rPr>
              <a:t>  </a:t>
            </a:r>
            <a:r>
              <a:rPr lang="en-US" dirty="0"/>
              <a:t>IoT for environmental monitoring.</a:t>
            </a:r>
          </a:p>
          <a:p>
            <a:r>
              <a:rPr lang="en-US" dirty="0"/>
              <a:t>Big Data &amp; Analytics</a:t>
            </a:r>
            <a:r>
              <a:rPr lang="en-US" dirty="0">
                <a:sym typeface="Wingdings" panose="05000000000000000000" pitchFamily="2" charset="2"/>
              </a:rPr>
              <a:t> </a:t>
            </a:r>
            <a:r>
              <a:rPr lang="en-US" dirty="0"/>
              <a:t> AI-driven insights for personalized marketing.</a:t>
            </a:r>
          </a:p>
          <a:p>
            <a:r>
              <a:rPr lang="en-US" dirty="0"/>
              <a:t>Training Programs</a:t>
            </a:r>
            <a:r>
              <a:rPr lang="en-US" dirty="0">
                <a:sym typeface="Wingdings" panose="05000000000000000000" pitchFamily="2" charset="2"/>
              </a:rPr>
              <a:t> </a:t>
            </a:r>
            <a:r>
              <a:rPr lang="en-US" dirty="0"/>
              <a:t> Upskilling tourism professionals.</a:t>
            </a:r>
          </a:p>
        </p:txBody>
      </p:sp>
    </p:spTree>
    <p:extLst>
      <p:ext uri="{BB962C8B-B14F-4D97-AF65-F5344CB8AC3E}">
        <p14:creationId xmlns:p14="http://schemas.microsoft.com/office/powerpoint/2010/main" val="1387337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CD42E-86A3-1C75-9244-8C93DA14A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5351B-F1E0-74BE-D431-15B65BC65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Vision: Position Albania as a digital tourism leader in the Balkans.</a:t>
            </a:r>
          </a:p>
          <a:p>
            <a:r>
              <a:rPr lang="en-US" dirty="0"/>
              <a:t>Strategic Objectives:</a:t>
            </a:r>
          </a:p>
          <a:p>
            <a:pPr lvl="1"/>
            <a:r>
              <a:rPr lang="en-US" dirty="0"/>
              <a:t>Enhance Efficiency: Automation, AI-driven processes.</a:t>
            </a:r>
          </a:p>
          <a:p>
            <a:pPr lvl="1"/>
            <a:r>
              <a:rPr lang="en-US" dirty="0"/>
              <a:t>Improve Visitor Experience: Personalization and digital services.</a:t>
            </a:r>
          </a:p>
          <a:p>
            <a:pPr lvl="1"/>
            <a:r>
              <a:rPr lang="en-US" dirty="0"/>
              <a:t>Increase Competitiveness: Advanced digital marketing.</a:t>
            </a:r>
          </a:p>
          <a:p>
            <a:pPr lvl="1"/>
            <a:r>
              <a:rPr lang="en-US" dirty="0"/>
              <a:t>Promote Sustainability: Eco-tourism through technology.</a:t>
            </a:r>
          </a:p>
          <a:p>
            <a:pPr lvl="1"/>
            <a:r>
              <a:rPr lang="en-US" dirty="0"/>
              <a:t>Foster Collaboration: Stakeholder engagement.</a:t>
            </a:r>
          </a:p>
        </p:txBody>
      </p:sp>
    </p:spTree>
    <p:extLst>
      <p:ext uri="{BB962C8B-B14F-4D97-AF65-F5344CB8AC3E}">
        <p14:creationId xmlns:p14="http://schemas.microsoft.com/office/powerpoint/2010/main" val="39794552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7EE90-22BF-6598-DAE3-7512B5C7C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56B78-EF96-46A1-4270-54534A4AD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Phase 1: Foundation (Year 1)</a:t>
            </a:r>
          </a:p>
          <a:p>
            <a:pPr lvl="1"/>
            <a:r>
              <a:rPr lang="en-US" dirty="0"/>
              <a:t>Task force creation.</a:t>
            </a:r>
          </a:p>
          <a:p>
            <a:pPr lvl="1"/>
            <a:r>
              <a:rPr lang="en-US" dirty="0"/>
              <a:t>Needs assessment and pilot digital platform.</a:t>
            </a:r>
          </a:p>
          <a:p>
            <a:pPr lvl="1"/>
            <a:r>
              <a:rPr lang="en-US" dirty="0"/>
              <a:t>Initiate digital training programs.</a:t>
            </a:r>
          </a:p>
          <a:p>
            <a:pPr lvl="1"/>
            <a:endParaRPr lang="en-US" dirty="0"/>
          </a:p>
          <a:p>
            <a:r>
              <a:rPr lang="en-US" dirty="0"/>
              <a:t>Phase 2: Expansion (Years 2-3)</a:t>
            </a:r>
          </a:p>
          <a:p>
            <a:pPr lvl="1"/>
            <a:r>
              <a:rPr lang="en-US" dirty="0"/>
              <a:t>National rollout of digital platform.</a:t>
            </a:r>
          </a:p>
          <a:p>
            <a:pPr lvl="1"/>
            <a:r>
              <a:rPr lang="en-US" dirty="0"/>
              <a:t>Adoption of AI and IoT technologies.</a:t>
            </a:r>
          </a:p>
          <a:p>
            <a:pPr lvl="1"/>
            <a:r>
              <a:rPr lang="en-US" dirty="0"/>
              <a:t>Develop a comprehensive marketing</a:t>
            </a:r>
          </a:p>
        </p:txBody>
      </p:sp>
    </p:spTree>
    <p:extLst>
      <p:ext uri="{BB962C8B-B14F-4D97-AF65-F5344CB8AC3E}">
        <p14:creationId xmlns:p14="http://schemas.microsoft.com/office/powerpoint/2010/main" val="2657913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08961-1D8E-7501-051C-9943C2FED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9FBDC5-EB89-4368-E81D-97A6E60BA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Introduction &amp; Context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Methodology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Analysis of the Current State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Opportunities for Digital Transformation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Strategic Framework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Policy Implications &amp; Recommendations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Case Studies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958132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68C282-3014-0751-9F6D-76D273181C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812E9-35C0-9531-D760-7FA135D52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F2D1D-C201-58A6-4291-9BA45E7E3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4085"/>
            <a:ext cx="10515600" cy="4782878"/>
          </a:xfrm>
        </p:spPr>
        <p:txBody>
          <a:bodyPr/>
          <a:lstStyle/>
          <a:p>
            <a:r>
              <a:rPr lang="en-US" dirty="0"/>
              <a:t>1. Develop a National Digital Strategy</a:t>
            </a:r>
          </a:p>
          <a:p>
            <a:pPr lvl="1"/>
            <a:r>
              <a:rPr lang="en-US" dirty="0"/>
              <a:t>Align policies with digital goals.</a:t>
            </a:r>
          </a:p>
          <a:p>
            <a:r>
              <a:rPr lang="en-US" dirty="0"/>
              <a:t>2. Invest in Digital Infrastructure</a:t>
            </a:r>
          </a:p>
          <a:p>
            <a:pPr lvl="1"/>
            <a:r>
              <a:rPr lang="en-US" dirty="0"/>
              <a:t>Improve connectivity in tourist areas.</a:t>
            </a:r>
          </a:p>
          <a:p>
            <a:r>
              <a:rPr lang="en-US" dirty="0"/>
              <a:t>3. Support SMEs</a:t>
            </a:r>
          </a:p>
          <a:p>
            <a:pPr lvl="1"/>
            <a:r>
              <a:rPr lang="en-US" dirty="0"/>
              <a:t>Grants and incentives for tech adoption.</a:t>
            </a:r>
          </a:p>
          <a:p>
            <a:r>
              <a:rPr lang="en-US" dirty="0"/>
              <a:t>4. Strengthen Cybersecurity</a:t>
            </a:r>
          </a:p>
          <a:p>
            <a:pPr lvl="1"/>
            <a:r>
              <a:rPr lang="en-US" dirty="0"/>
              <a:t>Data protection standards.</a:t>
            </a:r>
          </a:p>
          <a:p>
            <a:r>
              <a:rPr lang="en-US" dirty="0"/>
              <a:t>Encourage Public-Private Collaboration</a:t>
            </a:r>
          </a:p>
          <a:p>
            <a:pPr lvl="1"/>
            <a:r>
              <a:rPr lang="en-US" dirty="0"/>
              <a:t>Joint digital projects.</a:t>
            </a:r>
          </a:p>
        </p:txBody>
      </p:sp>
    </p:spTree>
    <p:extLst>
      <p:ext uri="{BB962C8B-B14F-4D97-AF65-F5344CB8AC3E}">
        <p14:creationId xmlns:p14="http://schemas.microsoft.com/office/powerpoint/2010/main" val="38333023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1F1A7-AD6A-FEB2-9347-EEDAF48CE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Studies: Croatia &amp; Greece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7B1DF-B002-878F-E679-D6D90502A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Croatia:</a:t>
            </a:r>
          </a:p>
          <a:p>
            <a:pPr lvl="1"/>
            <a:r>
              <a:rPr lang="en-US" dirty="0"/>
              <a:t>Launched Croatia.hr digital platform.</a:t>
            </a:r>
          </a:p>
          <a:p>
            <a:pPr lvl="1"/>
            <a:r>
              <a:rPr lang="en-US" dirty="0"/>
              <a:t>AI-powered tourist recommendations.</a:t>
            </a:r>
          </a:p>
          <a:p>
            <a:pPr lvl="1"/>
            <a:r>
              <a:rPr lang="en-US" dirty="0"/>
              <a:t>25% increase in online bookings.</a:t>
            </a:r>
          </a:p>
          <a:p>
            <a:pPr lvl="1"/>
            <a:endParaRPr lang="en-US" dirty="0"/>
          </a:p>
          <a:p>
            <a:r>
              <a:rPr lang="en-US" dirty="0"/>
              <a:t>Greece:</a:t>
            </a:r>
          </a:p>
          <a:p>
            <a:pPr lvl="1"/>
            <a:r>
              <a:rPr lang="en-US" dirty="0"/>
              <a:t>'Visit Greece' mobile app with real-time data.</a:t>
            </a:r>
          </a:p>
          <a:p>
            <a:pPr lvl="1"/>
            <a:r>
              <a:rPr lang="en-US" dirty="0"/>
              <a:t>Digital health tracking system during COVID-19.</a:t>
            </a:r>
          </a:p>
          <a:p>
            <a:pPr lvl="1"/>
            <a:r>
              <a:rPr lang="en-US" dirty="0"/>
              <a:t>40% increase in digital tourism engagement.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8233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641F8-8091-08C5-22CC-EFE314958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82691-FFA7-1906-4574-A397708BB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Digital transformation is crucial for Albania’s tourism growth.</a:t>
            </a:r>
          </a:p>
          <a:p>
            <a:r>
              <a:rPr lang="en-US" dirty="0"/>
              <a:t>A unified digital platform will improve efficiency.</a:t>
            </a:r>
          </a:p>
          <a:p>
            <a:r>
              <a:rPr lang="en-US" dirty="0"/>
              <a:t>Emerging technologies will enhance visitor experiences.</a:t>
            </a:r>
          </a:p>
          <a:p>
            <a:r>
              <a:rPr lang="en-US" dirty="0"/>
              <a:t>Policy alignment and investment are key to success.</a:t>
            </a:r>
          </a:p>
          <a:p>
            <a:r>
              <a:rPr lang="en-US" dirty="0"/>
              <a:t>Collaboration among stakeholders ensures long-term sustainability.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0944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B16CC-34CA-DFF4-E518-C1E778D92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B0AF0-6175-2AE3-3508-7638ED283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4000" dirty="0"/>
              <a:t>THANK YOU</a:t>
            </a:r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4000" dirty="0"/>
              <a:t>Q&amp;A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78482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E485F-5BC9-E150-7727-00CF68331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A4410-7847-72B6-5D76-2615633C6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Albania’s tourism sector is a key driver of economic growth.</a:t>
            </a:r>
          </a:p>
          <a:p>
            <a:endParaRPr lang="en-US" sz="3200" dirty="0"/>
          </a:p>
          <a:p>
            <a:r>
              <a:rPr lang="en-US" sz="3200" dirty="0"/>
              <a:t>The industry faces challenges in digital adoption and innovation.</a:t>
            </a:r>
          </a:p>
          <a:p>
            <a:endParaRPr lang="en-US" sz="3200" dirty="0"/>
          </a:p>
          <a:p>
            <a:r>
              <a:rPr lang="en-US" sz="3200" dirty="0"/>
              <a:t>This report explores solutions to transform the sector via digital tools and strategies.</a:t>
            </a:r>
          </a:p>
        </p:txBody>
      </p:sp>
    </p:spTree>
    <p:extLst>
      <p:ext uri="{BB962C8B-B14F-4D97-AF65-F5344CB8AC3E}">
        <p14:creationId xmlns:p14="http://schemas.microsoft.com/office/powerpoint/2010/main" val="2723718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951B7C-DF96-1273-6303-47E0ACCC69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1C8D8-9EDB-9ABD-8A87-BA206DD26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of Tourism in Albania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F91FA-C80E-8C5F-A015-FFCD0C4A0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Albania's cultural heritage and strategic location boost tourism.</a:t>
            </a:r>
          </a:p>
          <a:p>
            <a:r>
              <a:rPr lang="en-US" dirty="0"/>
              <a:t>Tourism contributes significantly to GDP and employment.</a:t>
            </a:r>
          </a:p>
          <a:p>
            <a:r>
              <a:rPr lang="en-US" dirty="0"/>
              <a:t>COVID-19 exposed vulnerabilities, highlighting the need for digital transformation.</a:t>
            </a:r>
          </a:p>
          <a:p>
            <a:r>
              <a:rPr lang="en-US" dirty="0"/>
              <a:t>According to World Bank data, in 2024, the tourism sector is expected to contribute significantly to Albania's economic growth, with a projected growth of 3.3% </a:t>
            </a:r>
          </a:p>
        </p:txBody>
      </p:sp>
    </p:spTree>
    <p:extLst>
      <p:ext uri="{BB962C8B-B14F-4D97-AF65-F5344CB8AC3E}">
        <p14:creationId xmlns:p14="http://schemas.microsoft.com/office/powerpoint/2010/main" val="1057337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64720D-1FB3-F0DE-0324-BF10A835D4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F0F0F-F7F4-D521-80B7-8C4CA7971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Digital Transformation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9971F-AF6E-51CF-086C-55A9E0F4B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Digital transformation in the tourism sector is not just a trend but an urgent need to remain competitive</a:t>
            </a:r>
          </a:p>
          <a:p>
            <a:r>
              <a:rPr lang="en-US" dirty="0"/>
              <a:t>It involves integrating digital technologies into all aspects of the tourism business, from marketing and sales to customer service and internal operations. </a:t>
            </a:r>
          </a:p>
          <a:p>
            <a:r>
              <a:rPr lang="en-US" dirty="0"/>
              <a:t>For Albania, this transformation presents a unique opportunity to overcome infrastructural gaps and position itself as an innovative and technology-friendly destination.</a:t>
            </a:r>
          </a:p>
        </p:txBody>
      </p:sp>
    </p:spTree>
    <p:extLst>
      <p:ext uri="{BB962C8B-B14F-4D97-AF65-F5344CB8AC3E}">
        <p14:creationId xmlns:p14="http://schemas.microsoft.com/office/powerpoint/2010/main" val="3996015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8D9B53-2B94-18C3-7132-A352A241EE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95228-FFD2-6DA7-DE2B-028D2D7AF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56ED9-3B89-E24C-DC38-9EC45E12E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	What are the main challenges facing the Albanian tourism sector in adopting digital technologies?</a:t>
            </a:r>
          </a:p>
          <a:p>
            <a:r>
              <a:rPr lang="en-US" dirty="0"/>
              <a:t>2.	How can digital transformation improve service quality, operational efficiency, and market competitiveness in the Albanian tourism sector?</a:t>
            </a:r>
          </a:p>
          <a:p>
            <a:r>
              <a:rPr lang="en-US" dirty="0"/>
              <a:t>3.	What are the most effective strategies for implementing a successful digital transformation in the Albanian tourism industry?</a:t>
            </a:r>
          </a:p>
          <a:p>
            <a:r>
              <a:rPr lang="en-US" dirty="0"/>
              <a:t>4.	How can digitalization contribute to the sustainable development of tourism and the preservation of Albania's cultural heritage?</a:t>
            </a:r>
          </a:p>
        </p:txBody>
      </p:sp>
    </p:spTree>
    <p:extLst>
      <p:ext uri="{BB962C8B-B14F-4D97-AF65-F5344CB8AC3E}">
        <p14:creationId xmlns:p14="http://schemas.microsoft.com/office/powerpoint/2010/main" val="4039342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771416-9B7C-5702-8FE2-958E335CD8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005D2-4835-EB35-8516-819D9F498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7E839-B3E3-F353-8E43-99D39F3A5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address the study objectives and ensure a comprehensive analysis, this paper uses a mixed-methods approach:</a:t>
            </a:r>
          </a:p>
          <a:p>
            <a:r>
              <a:rPr lang="en-US" dirty="0"/>
              <a:t>Secondary Data Analysis:</a:t>
            </a:r>
          </a:p>
          <a:p>
            <a:pPr lvl="1"/>
            <a:r>
              <a:rPr lang="en-US" dirty="0"/>
              <a:t>Literature Review: An in-depth review of academic literature, industry reports, and previous studies on digital transformation in tourism.</a:t>
            </a:r>
          </a:p>
          <a:p>
            <a:pPr lvl="1"/>
            <a:r>
              <a:rPr lang="en-US" dirty="0"/>
              <a:t>Statistical Analysis: Review of statistical data from official sources such as INSTAT, World Bank, and World Tourism Organization (UNWTO) to understand current and historical trends in the Albanian tourism sector.</a:t>
            </a:r>
          </a:p>
        </p:txBody>
      </p:sp>
    </p:spTree>
    <p:extLst>
      <p:ext uri="{BB962C8B-B14F-4D97-AF65-F5344CB8AC3E}">
        <p14:creationId xmlns:p14="http://schemas.microsoft.com/office/powerpoint/2010/main" val="2509814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1C4617-D24D-5A83-79DF-4AD2F12425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FC325-3DFC-97C1-1180-A6017832D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BCD19-AEC8-2032-554F-C1BBC0D67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Primary Data Collection</a:t>
            </a:r>
          </a:p>
          <a:p>
            <a:r>
              <a:rPr lang="en-US" dirty="0"/>
              <a:t>In-depth Interviews: Interviews with various stakeholders, including: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Tourism operators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Government agency representatives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Tourism industry experts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Information technology specialists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300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6D9035-3BBE-D46E-9E25-31BC20D435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2B38C-65CF-6234-E5A8-6B16DADE9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03723-6861-410D-2491-85320F8E3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Comparative Analysis</a:t>
            </a:r>
          </a:p>
          <a:p>
            <a:pPr lvl="1"/>
            <a:r>
              <a:rPr lang="en-US" dirty="0"/>
              <a:t>Case Studies: Analysis of best practices in digital transformation of tourism from similar countries or the region.</a:t>
            </a:r>
          </a:p>
          <a:p>
            <a:pPr lvl="1"/>
            <a:r>
              <a:rPr lang="en-US" dirty="0"/>
              <a:t>Benchmarking: Comparison of the performance of the Albanian tourism sector with neighboring countries and major European destinations in terms of digital technology adoption.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615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54</TotalTime>
  <Words>921</Words>
  <Application>Microsoft Office PowerPoint</Application>
  <PresentationFormat>Widescreen</PresentationFormat>
  <Paragraphs>121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Digital Transformation in Albania’s Tourism Sector</vt:lpstr>
      <vt:lpstr>Content</vt:lpstr>
      <vt:lpstr>Introduction</vt:lpstr>
      <vt:lpstr>Context of Tourism in Albania</vt:lpstr>
      <vt:lpstr>Importance of Digital Transformation</vt:lpstr>
      <vt:lpstr>Study Objectives</vt:lpstr>
      <vt:lpstr>METHODOLOGY </vt:lpstr>
      <vt:lpstr>METHODOLOGY</vt:lpstr>
      <vt:lpstr>METHODOLOGY</vt:lpstr>
      <vt:lpstr>METHODOLOGY</vt:lpstr>
      <vt:lpstr>Tourism Contribution to GDP &amp; Jobs</vt:lpstr>
      <vt:lpstr>Tourism GDP &amp; Employment Contribution</vt:lpstr>
      <vt:lpstr>Tourist Movement (2018-2023)</vt:lpstr>
      <vt:lpstr>Albanian vs Foreign Tourist Entries</vt:lpstr>
      <vt:lpstr>Digital Infrastructure Indicators in Albania</vt:lpstr>
      <vt:lpstr>Key Challenges in Digital Transformation</vt:lpstr>
      <vt:lpstr>Opportunities for Digital Transformation</vt:lpstr>
      <vt:lpstr>Strategic Framework</vt:lpstr>
      <vt:lpstr>Implementation Plan</vt:lpstr>
      <vt:lpstr>Policy Recommendations</vt:lpstr>
      <vt:lpstr>Case Studies: Croatia &amp; Greece</vt:lpstr>
      <vt:lpstr>Conclusions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Orkidea Xhaferaj</dc:creator>
  <cp:lastModifiedBy>Elion Shabanaj</cp:lastModifiedBy>
  <cp:revision>6</cp:revision>
  <dcterms:created xsi:type="dcterms:W3CDTF">2023-06-03T13:50:50Z</dcterms:created>
  <dcterms:modified xsi:type="dcterms:W3CDTF">2025-02-28T09:03:01Z</dcterms:modified>
</cp:coreProperties>
</file>