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9" r:id="rId1"/>
  </p:sldMasterIdLst>
  <p:notesMasterIdLst>
    <p:notesMasterId r:id="rId25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60" autoAdjust="0"/>
  </p:normalViewPr>
  <p:slideViewPr>
    <p:cSldViewPr snapToGrid="0" showGuides="1">
      <p:cViewPr varScale="1">
        <p:scale>
          <a:sx n="64" d="100"/>
          <a:sy n="64" d="100"/>
        </p:scale>
        <p:origin x="954" y="7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5" d="100"/>
          <a:sy n="55" d="100"/>
        </p:scale>
        <p:origin x="2880" y="7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13" Type="http://schemas.openxmlformats.org/officeDocument/2006/relationships/slide" Target="slides/slide12.xml" /><Relationship Id="rId18" Type="http://schemas.openxmlformats.org/officeDocument/2006/relationships/slide" Target="slides/slide17.xml" /><Relationship Id="rId26" Type="http://schemas.openxmlformats.org/officeDocument/2006/relationships/presProps" Target="presProps.xml" /><Relationship Id="rId3" Type="http://schemas.openxmlformats.org/officeDocument/2006/relationships/slide" Target="slides/slide2.xml" /><Relationship Id="rId21" Type="http://schemas.openxmlformats.org/officeDocument/2006/relationships/slide" Target="slides/slide20.xml" /><Relationship Id="rId7" Type="http://schemas.openxmlformats.org/officeDocument/2006/relationships/slide" Target="slides/slide6.xml" /><Relationship Id="rId12" Type="http://schemas.openxmlformats.org/officeDocument/2006/relationships/slide" Target="slides/slide11.xml" /><Relationship Id="rId17" Type="http://schemas.openxmlformats.org/officeDocument/2006/relationships/slide" Target="slides/slide16.xml" /><Relationship Id="rId25" Type="http://schemas.openxmlformats.org/officeDocument/2006/relationships/notesMaster" Target="notesMasters/notesMaster1.xml" /><Relationship Id="rId2" Type="http://schemas.openxmlformats.org/officeDocument/2006/relationships/slide" Target="slides/slide1.xml" /><Relationship Id="rId16" Type="http://schemas.openxmlformats.org/officeDocument/2006/relationships/slide" Target="slides/slide15.xml" /><Relationship Id="rId20" Type="http://schemas.openxmlformats.org/officeDocument/2006/relationships/slide" Target="slides/slide19.xml" /><Relationship Id="rId29" Type="http://schemas.openxmlformats.org/officeDocument/2006/relationships/tableStyles" Target="tableStyles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slide" Target="slides/slide10.xml" /><Relationship Id="rId24" Type="http://schemas.openxmlformats.org/officeDocument/2006/relationships/slide" Target="slides/slide23.xml" /><Relationship Id="rId5" Type="http://schemas.openxmlformats.org/officeDocument/2006/relationships/slide" Target="slides/slide4.xml" /><Relationship Id="rId15" Type="http://schemas.openxmlformats.org/officeDocument/2006/relationships/slide" Target="slides/slide14.xml" /><Relationship Id="rId23" Type="http://schemas.openxmlformats.org/officeDocument/2006/relationships/slide" Target="slides/slide22.xml" /><Relationship Id="rId28" Type="http://schemas.openxmlformats.org/officeDocument/2006/relationships/theme" Target="theme/theme1.xml" /><Relationship Id="rId10" Type="http://schemas.openxmlformats.org/officeDocument/2006/relationships/slide" Target="slides/slide9.xml" /><Relationship Id="rId19" Type="http://schemas.openxmlformats.org/officeDocument/2006/relationships/slide" Target="slides/slide18.xml" /><Relationship Id="rId4" Type="http://schemas.openxmlformats.org/officeDocument/2006/relationships/slide" Target="slides/slide3.xml" /><Relationship Id="rId9" Type="http://schemas.openxmlformats.org/officeDocument/2006/relationships/slide" Target="slides/slide8.xml" /><Relationship Id="rId14" Type="http://schemas.openxmlformats.org/officeDocument/2006/relationships/slide" Target="slides/slide13.xml" /><Relationship Id="rId22" Type="http://schemas.openxmlformats.org/officeDocument/2006/relationships/slide" Target="slides/slide21.xml" /><Relationship Id="rId27" Type="http://schemas.openxmlformats.org/officeDocument/2006/relationships/viewProps" Target="viewProps.xml" 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 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 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GB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GDP Contribution (%)</c:v>
                </c:pt>
              </c:strCache>
            </c:strRef>
          </c:tx>
          <c:marker>
            <c:symbol val="none"/>
          </c:marker>
          <c:cat>
            <c:numRef>
              <c:f>Sheet1!$A$2:$A$5</c:f>
              <c:numCache>
                <c:formatCode>General</c:formatCode>
                <c:ptCount val="4"/>
                <c:pt idx="0">
                  <c:v>2017</c:v>
                </c:pt>
                <c:pt idx="1">
                  <c:v>2019</c:v>
                </c:pt>
                <c:pt idx="2">
                  <c:v>2021</c:v>
                </c:pt>
                <c:pt idx="3">
                  <c:v>2023</c:v>
                </c:pt>
              </c:numCache>
            </c:numRef>
          </c:cat>
          <c:val>
            <c:numRef>
              <c:f>Sheet1!$B$2:$B$5</c:f>
              <c:numCache>
                <c:formatCode>General</c:formatCode>
                <c:ptCount val="4"/>
                <c:pt idx="0">
                  <c:v>26.2</c:v>
                </c:pt>
                <c:pt idx="1">
                  <c:v>21.2</c:v>
                </c:pt>
                <c:pt idx="2">
                  <c:v>17.399999999999999</c:v>
                </c:pt>
                <c:pt idx="3">
                  <c:v>20.8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7EE4-403D-B102-E1E9696C052C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Employment Contribution (%)</c:v>
                </c:pt>
              </c:strCache>
            </c:strRef>
          </c:tx>
          <c:marker>
            <c:symbol val="none"/>
          </c:marker>
          <c:cat>
            <c:numRef>
              <c:f>Sheet1!$A$2:$A$5</c:f>
              <c:numCache>
                <c:formatCode>General</c:formatCode>
                <c:ptCount val="4"/>
                <c:pt idx="0">
                  <c:v>2017</c:v>
                </c:pt>
                <c:pt idx="1">
                  <c:v>2019</c:v>
                </c:pt>
                <c:pt idx="2">
                  <c:v>2021</c:v>
                </c:pt>
                <c:pt idx="3">
                  <c:v>2023</c:v>
                </c:pt>
              </c:numCache>
            </c:numRef>
          </c:cat>
          <c:val>
            <c:numRef>
              <c:f>Sheet1!$C$2:$C$5</c:f>
              <c:numCache>
                <c:formatCode>General</c:formatCode>
                <c:ptCount val="4"/>
                <c:pt idx="0">
                  <c:v>23.9</c:v>
                </c:pt>
                <c:pt idx="1">
                  <c:v>22.2</c:v>
                </c:pt>
                <c:pt idx="2">
                  <c:v>20.3</c:v>
                </c:pt>
                <c:pt idx="3">
                  <c:v>21.8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7EE4-403D-B102-E1E9696C052C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Intl. Revenue (Billion EUR)</c:v>
                </c:pt>
              </c:strCache>
            </c:strRef>
          </c:tx>
          <c:marker>
            <c:symbol val="none"/>
          </c:marker>
          <c:cat>
            <c:numRef>
              <c:f>Sheet1!$A$2:$A$5</c:f>
              <c:numCache>
                <c:formatCode>General</c:formatCode>
                <c:ptCount val="4"/>
                <c:pt idx="0">
                  <c:v>2017</c:v>
                </c:pt>
                <c:pt idx="1">
                  <c:v>2019</c:v>
                </c:pt>
                <c:pt idx="2">
                  <c:v>2021</c:v>
                </c:pt>
                <c:pt idx="3">
                  <c:v>2023</c:v>
                </c:pt>
              </c:numCache>
            </c:numRef>
          </c:cat>
          <c:val>
            <c:numRef>
              <c:f>Sheet1!$D$2:$D$5</c:f>
              <c:numCache>
                <c:formatCode>General</c:formatCode>
                <c:ptCount val="4"/>
                <c:pt idx="0">
                  <c:v>1.9</c:v>
                </c:pt>
                <c:pt idx="1">
                  <c:v>2.1</c:v>
                </c:pt>
                <c:pt idx="2">
                  <c:v>1.7</c:v>
                </c:pt>
                <c:pt idx="3">
                  <c:v>2.5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7EE4-403D-B102-E1E9696C052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118791784"/>
        <c:axId val="2140495176"/>
      </c:lineChart>
      <c:catAx>
        <c:axId val="211879178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2140495176"/>
        <c:crosses val="autoZero"/>
        <c:auto val="1"/>
        <c:lblAlgn val="ctr"/>
        <c:lblOffset val="100"/>
        <c:noMultiLvlLbl val="0"/>
      </c:catAx>
      <c:valAx>
        <c:axId val="214049517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118791784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GB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Albanian Entries</c:v>
                </c:pt>
              </c:strCache>
            </c:strRef>
          </c:tx>
          <c:invertIfNegative val="1"/>
          <c:cat>
            <c:numRef>
              <c:f>Sheet1!$A$2:$A$7</c:f>
              <c:numCache>
                <c:formatCode>General</c:formatCode>
                <c:ptCount val="6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  <c:pt idx="4">
                  <c:v>2022</c:v>
                </c:pt>
                <c:pt idx="5">
                  <c:v>2023</c:v>
                </c:pt>
              </c:numCache>
            </c:numRef>
          </c:cat>
          <c:val>
            <c:numRef>
              <c:f>Sheet1!$B$2:$B$7</c:f>
              <c:numCache>
                <c:formatCode>General</c:formatCode>
                <c:ptCount val="6"/>
                <c:pt idx="0">
                  <c:v>5680425</c:v>
                </c:pt>
                <c:pt idx="1">
                  <c:v>6094889</c:v>
                </c:pt>
                <c:pt idx="2">
                  <c:v>3258457</c:v>
                </c:pt>
                <c:pt idx="3">
                  <c:v>5435275</c:v>
                </c:pt>
                <c:pt idx="4">
                  <c:v>6235412</c:v>
                </c:pt>
                <c:pt idx="5">
                  <c:v>6987543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A87-436B-AE2B-7E3744B60C7A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Foreign Entries</c:v>
                </c:pt>
              </c:strCache>
            </c:strRef>
          </c:tx>
          <c:invertIfNegative val="1"/>
          <c:cat>
            <c:numRef>
              <c:f>Sheet1!$A$2:$A$7</c:f>
              <c:numCache>
                <c:formatCode>General</c:formatCode>
                <c:ptCount val="6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  <c:pt idx="4">
                  <c:v>2022</c:v>
                </c:pt>
                <c:pt idx="5">
                  <c:v>2023</c:v>
                </c:pt>
              </c:numCache>
            </c:numRef>
          </c:cat>
          <c:val>
            <c:numRef>
              <c:f>Sheet1!$C$2:$C$7</c:f>
              <c:numCache>
                <c:formatCode>General</c:formatCode>
                <c:ptCount val="6"/>
                <c:pt idx="0">
                  <c:v>5926803</c:v>
                </c:pt>
                <c:pt idx="1">
                  <c:v>6406038</c:v>
                </c:pt>
                <c:pt idx="2">
                  <c:v>2657818</c:v>
                </c:pt>
                <c:pt idx="3">
                  <c:v>5721815</c:v>
                </c:pt>
                <c:pt idx="4">
                  <c:v>7253621</c:v>
                </c:pt>
                <c:pt idx="5">
                  <c:v>10100000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A87-436B-AE2B-7E3744B60C7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-2068027336"/>
        <c:axId val="-2113994440"/>
      </c:barChart>
      <c:catAx>
        <c:axId val="-206802733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-2113994440"/>
        <c:crosses val="autoZero"/>
        <c:auto val="1"/>
        <c:lblAlgn val="ctr"/>
        <c:lblOffset val="100"/>
        <c:noMultiLvlLbl val="0"/>
      </c:catAx>
      <c:valAx>
        <c:axId val="-211399444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-2068027336"/>
        <c:crosses val="autoZero"/>
        <c:crossBetween val="between"/>
      </c:valAx>
    </c:plotArea>
    <c:plotVisOnly val="1"/>
    <c:dispBlanksAs val="gap"/>
    <c:showDLblsOverMax val="1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74F27D-E1EE-46B3-B7D0-9F3EBDE70894}" type="datetimeFigureOut">
              <a:rPr lang="en-US" smtClean="0"/>
              <a:t>2/28/2025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36AABC-5C3C-4A7B-BE17-72475019D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64973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 /><Relationship Id="rId1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636AABC-5C3C-4A7B-BE17-72475019D96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40117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 /><Relationship Id="rId2" Type="http://schemas.openxmlformats.org/officeDocument/2006/relationships/image" Target="../media/image1.png" /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 /><Relationship Id="rId2" Type="http://schemas.openxmlformats.org/officeDocument/2006/relationships/image" Target="../media/image2.png" /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2/28/2025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8" name="Picture 7" descr="A blue flag with yellow stars&#10;&#10;Description automatically generated with medium confidence">
            <a:extLst>
              <a:ext uri="{FF2B5EF4-FFF2-40B4-BE49-F238E27FC236}">
                <a16:creationId xmlns:a16="http://schemas.microsoft.com/office/drawing/2014/main" id="{80E5C8DC-EA4A-6B7C-E1ED-4E7C6A28292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22795" y="172312"/>
            <a:ext cx="7486696" cy="938919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B680EDC8-10FD-FFD5-26DE-914453101B6B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8180" y="6030175"/>
            <a:ext cx="10835640" cy="8408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47812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9A706-9476-4F81-AD29-2C3171F4B694}" type="datetimeFigureOut">
              <a:rPr lang="en-US" smtClean="0"/>
              <a:t>2/28/2025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3A383-064A-42E8-B097-80ADADFE21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36498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9A706-9476-4F81-AD29-2C3171F4B694}" type="datetimeFigureOut">
              <a:rPr lang="en-US" smtClean="0"/>
              <a:t>2/28/2025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3A383-064A-42E8-B097-80ADADFE21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80610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632A5E96-2BC6-5A07-4EC3-A06D4475A23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 amt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8180" y="6072431"/>
            <a:ext cx="10835640" cy="84088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2/28/2025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8" name="Picture 7" descr="A blue flag with yellow stars&#10;&#10;Description automatically generated with medium confidence">
            <a:extLst>
              <a:ext uri="{FF2B5EF4-FFF2-40B4-BE49-F238E27FC236}">
                <a16:creationId xmlns:a16="http://schemas.microsoft.com/office/drawing/2014/main" id="{C2750D8B-E3D4-47EE-7A0D-CEF3957762D3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22795" y="172312"/>
            <a:ext cx="7486696" cy="9389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633394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9A706-9476-4F81-AD29-2C3171F4B694}" type="datetimeFigureOut">
              <a:rPr lang="en-US" smtClean="0"/>
              <a:t>2/28/2025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3A383-064A-42E8-B097-80ADADFE21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33769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9A706-9476-4F81-AD29-2C3171F4B694}" type="datetimeFigureOut">
              <a:rPr lang="en-US" smtClean="0"/>
              <a:t>2/28/2025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77191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9A706-9476-4F81-AD29-2C3171F4B694}" type="datetimeFigureOut">
              <a:rPr lang="en-US" smtClean="0"/>
              <a:t>2/28/2025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4306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9A706-9476-4F81-AD29-2C3171F4B694}" type="datetimeFigureOut">
              <a:rPr lang="en-US" smtClean="0"/>
              <a:t>2/28/2025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3A383-064A-42E8-B097-80ADADFE21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33315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9A706-9476-4F81-AD29-2C3171F4B694}" type="datetimeFigureOut">
              <a:rPr lang="en-US" smtClean="0"/>
              <a:t>2/28/2025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3A383-064A-42E8-B097-80ADADFE21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36139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9A706-9476-4F81-AD29-2C3171F4B694}" type="datetimeFigureOut">
              <a:rPr lang="en-US" smtClean="0"/>
              <a:t>2/28/2025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3A383-064A-42E8-B097-80ADADFE21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21921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9A706-9476-4F81-AD29-2C3171F4B694}" type="datetimeFigureOut">
              <a:rPr lang="en-US" smtClean="0"/>
              <a:t>2/28/2025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3A383-064A-42E8-B097-80ADADFE21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84775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C9A706-9476-4F81-AD29-2C3171F4B694}" type="datetimeFigureOut">
              <a:rPr lang="en-US" smtClean="0"/>
              <a:t>2/28/2025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43A383-064A-42E8-B097-80ADADFE21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200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 /><Relationship Id="rId1" Type="http://schemas.openxmlformats.org/officeDocument/2006/relationships/slideLayout" Target="../slideLayouts/slideLayout1.xml" 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 /><Relationship Id="rId1" Type="http://schemas.openxmlformats.org/officeDocument/2006/relationships/slideLayout" Target="../slideLayouts/slideLayout2.xml" 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 /><Relationship Id="rId1" Type="http://schemas.openxmlformats.org/officeDocument/2006/relationships/slideLayout" Target="../slideLayouts/slideLayout2.xml" 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 /><Relationship Id="rId1" Type="http://schemas.openxmlformats.org/officeDocument/2006/relationships/slideLayout" Target="../slideLayouts/slideLayout2.xml" 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 /><Relationship Id="rId1" Type="http://schemas.openxmlformats.org/officeDocument/2006/relationships/slideLayout" Target="../slideLayouts/slideLayout2.xml" 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 /><Relationship Id="rId1" Type="http://schemas.openxmlformats.org/officeDocument/2006/relationships/slideLayout" Target="../slideLayouts/slideLayout2.xml" 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8A808F-A81A-DDA5-15EE-E913AFF9810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Digital Transformation in Albania’s Tourism Sector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713DCC6-9A3D-AC13-359F-D79749EE13F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509963"/>
            <a:ext cx="9144000" cy="1655762"/>
          </a:xfrm>
        </p:spPr>
        <p:txBody>
          <a:bodyPr>
            <a:normAutofit fontScale="85000" lnSpcReduction="10000"/>
          </a:bodyPr>
          <a:lstStyle/>
          <a:p>
            <a:r>
              <a:rPr lang="en-US" dirty="0"/>
              <a:t>A Comprehensive Analysis of Challenges, Opportunities, and Strategic Solutions</a:t>
            </a:r>
          </a:p>
          <a:p>
            <a:r>
              <a:rPr lang="en-US" dirty="0"/>
              <a:t>U2SID – Erasmus+</a:t>
            </a:r>
          </a:p>
          <a:p>
            <a:r>
              <a:rPr lang="en-GB" dirty="0"/>
              <a:t>Student : </a:t>
            </a:r>
            <a:r>
              <a:rPr lang="en-GB" dirty="0" err="1"/>
              <a:t>Iraklis</a:t>
            </a:r>
            <a:r>
              <a:rPr lang="en-GB" dirty="0"/>
              <a:t> </a:t>
            </a:r>
            <a:r>
              <a:rPr lang="en-GB" dirty="0" err="1"/>
              <a:t>Semanjaku</a:t>
            </a:r>
            <a:endParaRPr lang="en-GB" dirty="0"/>
          </a:p>
          <a:p>
            <a:r>
              <a:rPr lang="en-GB" dirty="0"/>
              <a:t>Mentors : Elion SHABANAJ &amp; </a:t>
            </a:r>
            <a:r>
              <a:rPr lang="en-GB" dirty="0" err="1"/>
              <a:t>Jurgen</a:t>
            </a:r>
            <a:r>
              <a:rPr lang="en-GB" dirty="0"/>
              <a:t> MEÇAJ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36115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6306C81-A4D6-304B-B960-F40031E6B58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97A97B-07D5-5789-983D-30508FAFA5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METHODOLOGY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DE6063-DADC-9C75-250D-16522293BF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Data Analysis</a:t>
            </a:r>
          </a:p>
          <a:p>
            <a:pPr lvl="1"/>
            <a:r>
              <a:rPr lang="en-US" dirty="0"/>
              <a:t>Quantitative Analysis: Use of statistical methods to analyze data collected from surveys and secondary sources.</a:t>
            </a:r>
          </a:p>
          <a:p>
            <a:pPr lvl="1"/>
            <a:r>
              <a:rPr lang="en-US" dirty="0"/>
              <a:t>Qualitative Analysis: Thematic coding of data from interviews to identify key themes and trends.</a:t>
            </a:r>
          </a:p>
          <a:p>
            <a:pPr lvl="1"/>
            <a:endParaRPr lang="en-US" dirty="0"/>
          </a:p>
          <a:p>
            <a:r>
              <a:rPr lang="en-US" dirty="0"/>
              <a:t>Validation of Findings</a:t>
            </a:r>
          </a:p>
          <a:p>
            <a:pPr lvl="1"/>
            <a:r>
              <a:rPr lang="en-US" dirty="0"/>
              <a:t>Data Triangulation: Comparison of findings from different sources to ensure the validity of results.</a:t>
            </a:r>
          </a:p>
          <a:p>
            <a:pPr lvl="1"/>
            <a:r>
              <a:rPr lang="en-US" dirty="0"/>
              <a:t>Expert Workshops: Organization of sessions with industry experts to validate preliminary findings and refine recommendations.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942423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C6161A2-08EA-E571-24BD-04E376A6CC5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80059B-7C2D-A6FC-0D39-589583ED5F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Tourism Contribution to GDP &amp; Jobs</a:t>
            </a:r>
          </a:p>
        </p:txBody>
      </p:sp>
      <p:pic>
        <p:nvPicPr>
          <p:cNvPr id="9" name="Content Placeholder 8">
            <a:extLst>
              <a:ext uri="{FF2B5EF4-FFF2-40B4-BE49-F238E27FC236}">
                <a16:creationId xmlns:a16="http://schemas.microsoft.com/office/drawing/2014/main" id="{7AC76424-1891-BE6B-B463-B6953FD1DD0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416745" y="1987171"/>
            <a:ext cx="7358510" cy="2883658"/>
          </a:xfrm>
        </p:spPr>
      </p:pic>
    </p:spTree>
    <p:extLst>
      <p:ext uri="{BB962C8B-B14F-4D97-AF65-F5344CB8AC3E}">
        <p14:creationId xmlns:p14="http://schemas.microsoft.com/office/powerpoint/2010/main" val="313604178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866103-23DC-9724-C3EB-DD8D4545C9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Tourism GDP &amp; Employment Contribution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5EB84823-2DF0-FE56-C9A0-BBF60EA8E6C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30965030"/>
              </p:ext>
            </p:extLst>
          </p:nvPr>
        </p:nvGraphicFramePr>
        <p:xfrm>
          <a:off x="838200" y="1690688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1320127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D30E08-0522-DA4F-9068-6B29E20412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Tourist Movement (2018-2023)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28BCF35B-37DE-ABB3-B04C-E6D88A09E5F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416745" y="2005460"/>
            <a:ext cx="7358510" cy="2847079"/>
          </a:xfrm>
        </p:spPr>
      </p:pic>
    </p:spTree>
    <p:extLst>
      <p:ext uri="{BB962C8B-B14F-4D97-AF65-F5344CB8AC3E}">
        <p14:creationId xmlns:p14="http://schemas.microsoft.com/office/powerpoint/2010/main" val="146201170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285504-C24D-EB05-1A19-96A99F8C0D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Albanian vs Foreign Tourist Entries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A05DEAB4-B4F9-607A-01F8-553FFDA699E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89105318"/>
              </p:ext>
            </p:extLst>
          </p:nvPr>
        </p:nvGraphicFramePr>
        <p:xfrm>
          <a:off x="838200" y="1690688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9832836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4B2B17-8C7B-CADC-0BF4-4EA758BDFB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Digital Infrastructure Indicators in Albania</a:t>
            </a:r>
            <a:endParaRPr lang="en-US" dirty="0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912B5DAF-E372-6515-A9F8-BF31A30527E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104792" y="1914523"/>
            <a:ext cx="7982416" cy="3028953"/>
          </a:xfrm>
        </p:spPr>
      </p:pic>
    </p:spTree>
    <p:extLst>
      <p:ext uri="{BB962C8B-B14F-4D97-AF65-F5344CB8AC3E}">
        <p14:creationId xmlns:p14="http://schemas.microsoft.com/office/powerpoint/2010/main" val="309889474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6D5CA0-F7DC-75F5-EF52-600365F900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Key Challenges in Digital Transformation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F8D3CA-D83C-1FBA-B60D-1C6D866F2B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Lack of Unified Digital </a:t>
            </a:r>
            <a:r>
              <a:rPr lang="en-US" dirty="0" err="1"/>
              <a:t>Platform</a:t>
            </a:r>
            <a:r>
              <a:rPr lang="en-US" dirty="0" err="1">
                <a:sym typeface="Wingdings" panose="05000000000000000000" pitchFamily="2" charset="2"/>
              </a:rPr>
              <a:t></a:t>
            </a:r>
            <a:r>
              <a:rPr lang="en-US" dirty="0" err="1"/>
              <a:t>Fragmented</a:t>
            </a:r>
            <a:r>
              <a:rPr lang="en-US" dirty="0"/>
              <a:t> tourism data.</a:t>
            </a:r>
          </a:p>
          <a:p>
            <a:r>
              <a:rPr lang="en-US" dirty="0"/>
              <a:t>Limited Digital </a:t>
            </a:r>
            <a:r>
              <a:rPr lang="en-US" dirty="0" err="1"/>
              <a:t>Skills</a:t>
            </a:r>
            <a:r>
              <a:rPr lang="en-US" dirty="0" err="1">
                <a:sym typeface="Wingdings" panose="05000000000000000000" pitchFamily="2" charset="2"/>
              </a:rPr>
              <a:t></a:t>
            </a:r>
            <a:r>
              <a:rPr lang="en-US" dirty="0" err="1"/>
              <a:t>Need</a:t>
            </a:r>
            <a:r>
              <a:rPr lang="en-US" dirty="0"/>
              <a:t> for specialized training.</a:t>
            </a:r>
          </a:p>
          <a:p>
            <a:r>
              <a:rPr lang="en-US" dirty="0"/>
              <a:t>High </a:t>
            </a:r>
            <a:r>
              <a:rPr lang="en-US" dirty="0" err="1"/>
              <a:t>Costs</a:t>
            </a:r>
            <a:r>
              <a:rPr lang="en-US" dirty="0" err="1">
                <a:sym typeface="Wingdings" panose="05000000000000000000" pitchFamily="2" charset="2"/>
              </a:rPr>
              <a:t></a:t>
            </a:r>
            <a:r>
              <a:rPr lang="en-US" dirty="0" err="1"/>
              <a:t>SMEs</a:t>
            </a:r>
            <a:r>
              <a:rPr lang="en-US" dirty="0"/>
              <a:t> struggle with digital transformation costs</a:t>
            </a:r>
          </a:p>
          <a:p>
            <a:r>
              <a:rPr lang="en-US" dirty="0"/>
              <a:t>Rural Infrastructure </a:t>
            </a:r>
            <a:r>
              <a:rPr lang="en-US" dirty="0" err="1"/>
              <a:t>Gaps</a:t>
            </a:r>
            <a:r>
              <a:rPr lang="en-US" dirty="0" err="1">
                <a:sym typeface="Wingdings" panose="05000000000000000000" pitchFamily="2" charset="2"/>
              </a:rPr>
              <a:t></a:t>
            </a:r>
            <a:r>
              <a:rPr lang="en-US" dirty="0" err="1"/>
              <a:t>Poor</a:t>
            </a:r>
            <a:r>
              <a:rPr lang="en-US" dirty="0"/>
              <a:t> internet access in remote areas.</a:t>
            </a:r>
          </a:p>
          <a:p>
            <a:r>
              <a:rPr lang="en-US" dirty="0"/>
              <a:t>Resistance to </a:t>
            </a:r>
            <a:r>
              <a:rPr lang="en-US" dirty="0" err="1"/>
              <a:t>Change</a:t>
            </a:r>
            <a:r>
              <a:rPr lang="en-US" dirty="0" err="1">
                <a:sym typeface="Wingdings" panose="05000000000000000000" pitchFamily="2" charset="2"/>
              </a:rPr>
              <a:t></a:t>
            </a:r>
            <a:r>
              <a:rPr lang="en-US" dirty="0" err="1"/>
              <a:t>Traditional</a:t>
            </a:r>
            <a:r>
              <a:rPr lang="en-US" dirty="0"/>
              <a:t> businesses slow to adopt tech.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801322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2ADD91-6856-7C28-DF56-1C0FC7423E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Opportunities for Digital Transformation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C862AF-0B4C-C7F6-D022-A62D09DC6D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Unified Digital Platform</a:t>
            </a:r>
            <a:r>
              <a:rPr lang="en-US" dirty="0">
                <a:sym typeface="Wingdings" panose="05000000000000000000" pitchFamily="2" charset="2"/>
              </a:rPr>
              <a:t> </a:t>
            </a:r>
            <a:r>
              <a:rPr lang="en-US" dirty="0"/>
              <a:t> Centralized reservations and marketing.</a:t>
            </a:r>
          </a:p>
          <a:p>
            <a:r>
              <a:rPr lang="fr-FR" dirty="0" err="1"/>
              <a:t>Emerging</a:t>
            </a:r>
            <a:r>
              <a:rPr lang="fr-FR" dirty="0"/>
              <a:t> Technologies</a:t>
            </a:r>
            <a:r>
              <a:rPr lang="en-US" dirty="0">
                <a:sym typeface="Wingdings" panose="05000000000000000000" pitchFamily="2" charset="2"/>
              </a:rPr>
              <a:t> </a:t>
            </a:r>
            <a:r>
              <a:rPr lang="fr-FR" dirty="0"/>
              <a:t> AI </a:t>
            </a:r>
            <a:r>
              <a:rPr lang="fr-FR" dirty="0" err="1"/>
              <a:t>chatbots</a:t>
            </a:r>
            <a:r>
              <a:rPr lang="fr-FR" dirty="0"/>
              <a:t>, VR/AR </a:t>
            </a:r>
            <a:r>
              <a:rPr lang="fr-FR" dirty="0" err="1"/>
              <a:t>experiences</a:t>
            </a:r>
            <a:r>
              <a:rPr lang="fr-FR" dirty="0"/>
              <a:t>, IoT monitoring.</a:t>
            </a:r>
          </a:p>
          <a:p>
            <a:r>
              <a:rPr lang="en-US" dirty="0"/>
              <a:t>Improved Digital Marketing</a:t>
            </a:r>
            <a:r>
              <a:rPr lang="en-US" dirty="0">
                <a:sym typeface="Wingdings" panose="05000000000000000000" pitchFamily="2" charset="2"/>
              </a:rPr>
              <a:t>  </a:t>
            </a:r>
            <a:r>
              <a:rPr lang="en-US" dirty="0"/>
              <a:t>Social media, influencer campaigns, SEO.</a:t>
            </a:r>
          </a:p>
          <a:p>
            <a:r>
              <a:rPr lang="en-US" dirty="0"/>
              <a:t>Sustainable Tourism Tech</a:t>
            </a:r>
            <a:r>
              <a:rPr lang="en-US" dirty="0">
                <a:sym typeface="Wingdings" panose="05000000000000000000" pitchFamily="2" charset="2"/>
              </a:rPr>
              <a:t>  </a:t>
            </a:r>
            <a:r>
              <a:rPr lang="en-US" dirty="0"/>
              <a:t>IoT for environmental monitoring.</a:t>
            </a:r>
          </a:p>
          <a:p>
            <a:r>
              <a:rPr lang="en-US" dirty="0"/>
              <a:t>Big Data &amp; Analytics</a:t>
            </a:r>
            <a:r>
              <a:rPr lang="en-US" dirty="0">
                <a:sym typeface="Wingdings" panose="05000000000000000000" pitchFamily="2" charset="2"/>
              </a:rPr>
              <a:t> </a:t>
            </a:r>
            <a:r>
              <a:rPr lang="en-US" dirty="0"/>
              <a:t> AI-driven insights for personalized marketing.</a:t>
            </a:r>
          </a:p>
          <a:p>
            <a:r>
              <a:rPr lang="en-US" dirty="0"/>
              <a:t>Training Programs</a:t>
            </a:r>
            <a:r>
              <a:rPr lang="en-US" dirty="0">
                <a:sym typeface="Wingdings" panose="05000000000000000000" pitchFamily="2" charset="2"/>
              </a:rPr>
              <a:t> </a:t>
            </a:r>
            <a:r>
              <a:rPr lang="en-US" dirty="0"/>
              <a:t> Upskilling tourism professionals.</a:t>
            </a:r>
          </a:p>
        </p:txBody>
      </p:sp>
    </p:spTree>
    <p:extLst>
      <p:ext uri="{BB962C8B-B14F-4D97-AF65-F5344CB8AC3E}">
        <p14:creationId xmlns:p14="http://schemas.microsoft.com/office/powerpoint/2010/main" val="13873371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CCD42E-86A3-1C75-9244-8C93DA14A3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Strategic Framework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C5351B-F1E0-74BE-D431-15B65BC659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Vision: Position Albania as a digital tourism leader in the Balkans.</a:t>
            </a:r>
          </a:p>
          <a:p>
            <a:r>
              <a:rPr lang="en-US" dirty="0"/>
              <a:t>Strategic Objectives:</a:t>
            </a:r>
          </a:p>
          <a:p>
            <a:pPr lvl="1"/>
            <a:r>
              <a:rPr lang="en-US" dirty="0"/>
              <a:t>Enhance Efficiency: Automation, AI-driven processes.</a:t>
            </a:r>
          </a:p>
          <a:p>
            <a:pPr lvl="1"/>
            <a:r>
              <a:rPr lang="en-US" dirty="0"/>
              <a:t>Improve Visitor Experience: Personalization and digital services.</a:t>
            </a:r>
          </a:p>
          <a:p>
            <a:pPr lvl="1"/>
            <a:r>
              <a:rPr lang="en-US" dirty="0"/>
              <a:t>Increase Competitiveness: Advanced digital marketing.</a:t>
            </a:r>
          </a:p>
          <a:p>
            <a:pPr lvl="1"/>
            <a:r>
              <a:rPr lang="en-US" dirty="0"/>
              <a:t>Promote Sustainability: Eco-tourism through technology.</a:t>
            </a:r>
          </a:p>
          <a:p>
            <a:pPr lvl="1"/>
            <a:r>
              <a:rPr lang="en-US" dirty="0"/>
              <a:t>Foster Collaboration: Stakeholder engagement.</a:t>
            </a:r>
          </a:p>
        </p:txBody>
      </p:sp>
    </p:spTree>
    <p:extLst>
      <p:ext uri="{BB962C8B-B14F-4D97-AF65-F5344CB8AC3E}">
        <p14:creationId xmlns:p14="http://schemas.microsoft.com/office/powerpoint/2010/main" val="397945527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37EE90-22BF-6598-DAE3-7512B5C7CB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Implementation Plan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556B78-EF96-46A1-4270-54534A4ADC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Phase 1: Foundation (Year 1)</a:t>
            </a:r>
          </a:p>
          <a:p>
            <a:pPr lvl="1"/>
            <a:r>
              <a:rPr lang="en-US" dirty="0"/>
              <a:t>Task force creation.</a:t>
            </a:r>
          </a:p>
          <a:p>
            <a:pPr lvl="1"/>
            <a:r>
              <a:rPr lang="en-US" dirty="0"/>
              <a:t>Needs assessment and pilot digital platform.</a:t>
            </a:r>
          </a:p>
          <a:p>
            <a:pPr lvl="1"/>
            <a:r>
              <a:rPr lang="en-US" dirty="0"/>
              <a:t>Initiate digital training programs.</a:t>
            </a:r>
          </a:p>
          <a:p>
            <a:pPr lvl="1"/>
            <a:endParaRPr lang="en-US" dirty="0"/>
          </a:p>
          <a:p>
            <a:r>
              <a:rPr lang="en-US" dirty="0"/>
              <a:t>Phase 2: Expansion (Years 2-3)</a:t>
            </a:r>
          </a:p>
          <a:p>
            <a:pPr lvl="1"/>
            <a:r>
              <a:rPr lang="en-US" dirty="0"/>
              <a:t>National rollout of digital platform.</a:t>
            </a:r>
          </a:p>
          <a:p>
            <a:pPr lvl="1"/>
            <a:r>
              <a:rPr lang="en-US" dirty="0"/>
              <a:t>Adoption of AI and IoT technologies.</a:t>
            </a:r>
          </a:p>
          <a:p>
            <a:pPr lvl="1"/>
            <a:r>
              <a:rPr lang="en-US" dirty="0"/>
              <a:t>Develop a comprehensive marketing</a:t>
            </a:r>
          </a:p>
        </p:txBody>
      </p:sp>
    </p:spTree>
    <p:extLst>
      <p:ext uri="{BB962C8B-B14F-4D97-AF65-F5344CB8AC3E}">
        <p14:creationId xmlns:p14="http://schemas.microsoft.com/office/powerpoint/2010/main" val="26579137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D08961-1D8E-7501-051C-9943C2FED8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9FBDC5-EB89-4368-E81D-97A6E60BAE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Introduction &amp; Context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Methodology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Analysis of the Current State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Opportunities for Digital Transformation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Strategic Framework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Policy Implications &amp; Recommendations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Case Studies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Conclusions</a:t>
            </a:r>
          </a:p>
        </p:txBody>
      </p:sp>
    </p:spTree>
    <p:extLst>
      <p:ext uri="{BB962C8B-B14F-4D97-AF65-F5344CB8AC3E}">
        <p14:creationId xmlns:p14="http://schemas.microsoft.com/office/powerpoint/2010/main" val="95813258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A68C282-3014-0751-9F6D-76D273181CB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6812E9-35C0-9531-D760-7FA135D520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Policy Recommendations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BF2D1D-C201-58A6-4291-9BA45E7E32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94085"/>
            <a:ext cx="10515600" cy="4782878"/>
          </a:xfrm>
        </p:spPr>
        <p:txBody>
          <a:bodyPr/>
          <a:lstStyle/>
          <a:p>
            <a:r>
              <a:rPr lang="en-US" dirty="0"/>
              <a:t>1. Develop a National Digital Strategy</a:t>
            </a:r>
          </a:p>
          <a:p>
            <a:pPr lvl="1"/>
            <a:r>
              <a:rPr lang="en-US" dirty="0"/>
              <a:t>Align policies with digital goals.</a:t>
            </a:r>
          </a:p>
          <a:p>
            <a:r>
              <a:rPr lang="en-US" dirty="0"/>
              <a:t>2. Invest in Digital Infrastructure</a:t>
            </a:r>
          </a:p>
          <a:p>
            <a:pPr lvl="1"/>
            <a:r>
              <a:rPr lang="en-US" dirty="0"/>
              <a:t>Improve connectivity in tourist areas.</a:t>
            </a:r>
          </a:p>
          <a:p>
            <a:r>
              <a:rPr lang="en-US" dirty="0"/>
              <a:t>3. Support SMEs</a:t>
            </a:r>
          </a:p>
          <a:p>
            <a:pPr lvl="1"/>
            <a:r>
              <a:rPr lang="en-US" dirty="0"/>
              <a:t>Grants and incentives for tech adoption.</a:t>
            </a:r>
          </a:p>
          <a:p>
            <a:r>
              <a:rPr lang="en-US" dirty="0"/>
              <a:t>4. Strengthen Cybersecurity</a:t>
            </a:r>
          </a:p>
          <a:p>
            <a:pPr lvl="1"/>
            <a:r>
              <a:rPr lang="en-US" dirty="0"/>
              <a:t>Data protection standards.</a:t>
            </a:r>
          </a:p>
          <a:p>
            <a:r>
              <a:rPr lang="en-US" dirty="0"/>
              <a:t>Encourage Public-Private Collaboration</a:t>
            </a:r>
          </a:p>
          <a:p>
            <a:pPr lvl="1"/>
            <a:r>
              <a:rPr lang="en-US" dirty="0"/>
              <a:t>Joint digital projects.</a:t>
            </a:r>
          </a:p>
        </p:txBody>
      </p:sp>
    </p:spTree>
    <p:extLst>
      <p:ext uri="{BB962C8B-B14F-4D97-AF65-F5344CB8AC3E}">
        <p14:creationId xmlns:p14="http://schemas.microsoft.com/office/powerpoint/2010/main" val="383330237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61F1A7-AD6A-FEB2-9347-EEDAF48CE4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Case Studies: Croatia &amp; Greece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17B1DF-B002-878F-E679-D6D90502AE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Croatia:</a:t>
            </a:r>
          </a:p>
          <a:p>
            <a:pPr lvl="1"/>
            <a:r>
              <a:rPr lang="en-US" dirty="0"/>
              <a:t>Launched Croatia.hr digital platform.</a:t>
            </a:r>
          </a:p>
          <a:p>
            <a:pPr lvl="1"/>
            <a:r>
              <a:rPr lang="en-US" dirty="0"/>
              <a:t>AI-powered tourist recommendations.</a:t>
            </a:r>
          </a:p>
          <a:p>
            <a:pPr lvl="1"/>
            <a:r>
              <a:rPr lang="en-US" dirty="0"/>
              <a:t>25% increase in online bookings.</a:t>
            </a:r>
          </a:p>
          <a:p>
            <a:pPr lvl="1"/>
            <a:endParaRPr lang="en-US" dirty="0"/>
          </a:p>
          <a:p>
            <a:r>
              <a:rPr lang="en-US" dirty="0"/>
              <a:t>Greece:</a:t>
            </a:r>
          </a:p>
          <a:p>
            <a:pPr lvl="1"/>
            <a:r>
              <a:rPr lang="en-US" dirty="0"/>
              <a:t>'Visit Greece' mobile app with real-time data.</a:t>
            </a:r>
          </a:p>
          <a:p>
            <a:pPr lvl="1"/>
            <a:r>
              <a:rPr lang="en-US" dirty="0"/>
              <a:t>Digital health tracking system during COVID-19.</a:t>
            </a:r>
          </a:p>
          <a:p>
            <a:pPr lvl="1"/>
            <a:r>
              <a:rPr lang="en-US" dirty="0"/>
              <a:t>40% increase in digital tourism engagement.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582333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C641F8-8091-08C5-22CC-EFE3149581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B82691-FFA7-1906-4574-A397708BB6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Digital transformation is crucial for Albania’s tourism growth.</a:t>
            </a:r>
          </a:p>
          <a:p>
            <a:r>
              <a:rPr lang="en-US" dirty="0"/>
              <a:t>A unified digital platform will improve efficiency.</a:t>
            </a:r>
          </a:p>
          <a:p>
            <a:r>
              <a:rPr lang="en-US" dirty="0"/>
              <a:t>Emerging technologies will enhance visitor experiences.</a:t>
            </a:r>
          </a:p>
          <a:p>
            <a:r>
              <a:rPr lang="en-US" dirty="0"/>
              <a:t>Policy alignment and investment are key to success.</a:t>
            </a:r>
          </a:p>
          <a:p>
            <a:r>
              <a:rPr lang="en-US" dirty="0"/>
              <a:t>Collaboration among stakeholders ensures long-term sustainability.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609449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1B16CC-34CA-DFF4-E518-C1E778D922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7B0AF0-6175-2AE3-3508-7638ED2838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en-GB" sz="4000" dirty="0"/>
              <a:t>THANK YOU</a:t>
            </a:r>
          </a:p>
          <a:p>
            <a:pPr marL="0" indent="0" algn="ctr">
              <a:buNone/>
            </a:pPr>
            <a:endParaRPr lang="en-GB" sz="4000" dirty="0"/>
          </a:p>
          <a:p>
            <a:pPr marL="0" indent="0" algn="ctr">
              <a:buNone/>
            </a:pPr>
            <a:r>
              <a:rPr lang="en-GB" sz="4000" dirty="0"/>
              <a:t>Q&amp;A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4784829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1E485F-5BC9-E150-7727-00CF683318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AA4410-7847-72B6-5D76-2615633C63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Albania’s tourism sector is a key driver of economic growth.</a:t>
            </a:r>
          </a:p>
          <a:p>
            <a:endParaRPr lang="en-US" sz="3200" dirty="0"/>
          </a:p>
          <a:p>
            <a:r>
              <a:rPr lang="en-US" sz="3200" dirty="0"/>
              <a:t>The industry faces challenges in digital adoption and innovation.</a:t>
            </a:r>
          </a:p>
          <a:p>
            <a:endParaRPr lang="en-US" sz="3200" dirty="0"/>
          </a:p>
          <a:p>
            <a:r>
              <a:rPr lang="en-US" sz="3200" dirty="0"/>
              <a:t>This report explores solutions to transform the sector via digital tools and strategies.</a:t>
            </a:r>
          </a:p>
        </p:txBody>
      </p:sp>
    </p:spTree>
    <p:extLst>
      <p:ext uri="{BB962C8B-B14F-4D97-AF65-F5344CB8AC3E}">
        <p14:creationId xmlns:p14="http://schemas.microsoft.com/office/powerpoint/2010/main" val="27237187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9951B7C-DF96-1273-6303-47E0ACCC695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81C8D8-9EDB-9ABD-8A87-BA206DD26E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Context of Tourism in Albania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FF91FA-C80E-8C5F-A015-FFCD0C4A02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Albania's cultural heritage and strategic location boost tourism.</a:t>
            </a:r>
          </a:p>
          <a:p>
            <a:r>
              <a:rPr lang="en-US" dirty="0"/>
              <a:t>Tourism contributes significantly to GDP and employment.</a:t>
            </a:r>
          </a:p>
          <a:p>
            <a:r>
              <a:rPr lang="en-US" dirty="0"/>
              <a:t>COVID-19 exposed vulnerabilities, highlighting the need for digital transformation.</a:t>
            </a:r>
          </a:p>
          <a:p>
            <a:r>
              <a:rPr lang="en-US" dirty="0"/>
              <a:t>According to World Bank data, in 2024, the tourism sector is expected to contribute significantly to Albania's economic growth, with a projected growth of 3.3% </a:t>
            </a:r>
          </a:p>
        </p:txBody>
      </p:sp>
    </p:spTree>
    <p:extLst>
      <p:ext uri="{BB962C8B-B14F-4D97-AF65-F5344CB8AC3E}">
        <p14:creationId xmlns:p14="http://schemas.microsoft.com/office/powerpoint/2010/main" val="10573371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964720D-1FB3-F0DE-0324-BF10A835D4B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EF0F0F-F7F4-D521-80B7-8C4CA79710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Importance of Digital Transformation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79971F-AF6E-51CF-086C-55A9E0F4BB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Digital transformation in the tourism sector is not just a trend but an urgent need to remain competitive</a:t>
            </a:r>
          </a:p>
          <a:p>
            <a:r>
              <a:rPr lang="en-US" dirty="0"/>
              <a:t>It involves integrating digital technologies into all aspects of the tourism business, from marketing and sales to customer service and internal operations. </a:t>
            </a:r>
          </a:p>
          <a:p>
            <a:r>
              <a:rPr lang="en-US" dirty="0"/>
              <a:t>For Albania, this transformation presents a unique opportunity to overcome infrastructural gaps and position itself as an innovative and technology-friendly destination.</a:t>
            </a:r>
          </a:p>
        </p:txBody>
      </p:sp>
    </p:spTree>
    <p:extLst>
      <p:ext uri="{BB962C8B-B14F-4D97-AF65-F5344CB8AC3E}">
        <p14:creationId xmlns:p14="http://schemas.microsoft.com/office/powerpoint/2010/main" val="39960151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E8D9B53-2B94-18C3-7132-A352A241EEE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295228-FFD2-6DA7-DE2B-028D2D7AFC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Study Objectives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056ED9-3B89-E24C-DC38-9EC45E12E2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1.	What are the main challenges facing the Albanian tourism sector in adopting digital technologies?</a:t>
            </a:r>
          </a:p>
          <a:p>
            <a:r>
              <a:rPr lang="en-US" dirty="0"/>
              <a:t>2.	How can digital transformation improve service quality, operational efficiency, and market competitiveness in the Albanian tourism sector?</a:t>
            </a:r>
          </a:p>
          <a:p>
            <a:r>
              <a:rPr lang="en-US" dirty="0"/>
              <a:t>3.	What are the most effective strategies for implementing a successful digital transformation in the Albanian tourism industry?</a:t>
            </a:r>
          </a:p>
          <a:p>
            <a:r>
              <a:rPr lang="en-US" dirty="0"/>
              <a:t>4.	How can digitalization contribute to the sustainable development of tourism and the preservation of Albania's cultural heritage?</a:t>
            </a:r>
          </a:p>
        </p:txBody>
      </p:sp>
    </p:spTree>
    <p:extLst>
      <p:ext uri="{BB962C8B-B14F-4D97-AF65-F5344CB8AC3E}">
        <p14:creationId xmlns:p14="http://schemas.microsoft.com/office/powerpoint/2010/main" val="40393423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4771416-9B7C-5702-8FE2-958E335CD85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C005D2-4835-EB35-8516-819D9F4982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METHODOLOGY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67E839-B3E3-F353-8E43-99D39F3A59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To address the study objectives and ensure a comprehensive analysis, this paper uses a mixed-methods approach:</a:t>
            </a:r>
          </a:p>
          <a:p>
            <a:r>
              <a:rPr lang="en-US" dirty="0"/>
              <a:t>Secondary Data Analysis:</a:t>
            </a:r>
          </a:p>
          <a:p>
            <a:pPr lvl="1"/>
            <a:r>
              <a:rPr lang="en-US" dirty="0"/>
              <a:t>Literature Review: An in-depth review of academic literature, industry reports, and previous studies on digital transformation in tourism.</a:t>
            </a:r>
          </a:p>
          <a:p>
            <a:pPr lvl="1"/>
            <a:r>
              <a:rPr lang="en-US" dirty="0"/>
              <a:t>Statistical Analysis: Review of statistical data from official sources such as INSTAT, World Bank, and World Tourism Organization (UNWTO) to understand current and historical trends in the Albanian tourism sector.</a:t>
            </a:r>
          </a:p>
        </p:txBody>
      </p:sp>
    </p:spTree>
    <p:extLst>
      <p:ext uri="{BB962C8B-B14F-4D97-AF65-F5344CB8AC3E}">
        <p14:creationId xmlns:p14="http://schemas.microsoft.com/office/powerpoint/2010/main" val="25098144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A1C4617-D24D-5A83-79DF-4AD2F124253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2FC325-3DFC-97C1-1180-A6017832D3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METHODOLOGY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FBCD19-AEC8-2032-554F-C1BBC0D675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Primary Data Collection</a:t>
            </a:r>
          </a:p>
          <a:p>
            <a:r>
              <a:rPr lang="en-US" dirty="0"/>
              <a:t>In-depth Interviews: Interviews with various stakeholders, including: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Tourism operators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Government agency representatives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Tourism industry experts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Information technology specialists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93000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96D9035-3BBE-D46E-9E25-31BC20D435C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22B38C-65CF-6234-E5A8-6B16DADE91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METHODOLOGY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E03723-6861-410D-2491-85320F8E3F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Comparative Analysis</a:t>
            </a:r>
          </a:p>
          <a:p>
            <a:pPr lvl="1"/>
            <a:r>
              <a:rPr lang="en-US" dirty="0"/>
              <a:t>Case Studies: Analysis of best practices in digital transformation of tourism from similar countries or the region.</a:t>
            </a:r>
          </a:p>
          <a:p>
            <a:pPr lvl="1"/>
            <a:r>
              <a:rPr lang="en-US" dirty="0"/>
              <a:t>Benchmarking: Comparison of the performance of the Albanian tourism sector with neighboring countries and major European destinations in terms of digital technology adoption.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66157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54</TotalTime>
  <Words>921</Words>
  <Application>Microsoft Office PowerPoint</Application>
  <PresentationFormat>Widescreen</PresentationFormat>
  <Paragraphs>121</Paragraphs>
  <Slides>23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Office Theme</vt:lpstr>
      <vt:lpstr>Digital Transformation in Albania’s Tourism Sector</vt:lpstr>
      <vt:lpstr>Content</vt:lpstr>
      <vt:lpstr>Introduction</vt:lpstr>
      <vt:lpstr>Context of Tourism in Albania</vt:lpstr>
      <vt:lpstr>Importance of Digital Transformation</vt:lpstr>
      <vt:lpstr>Study Objectives</vt:lpstr>
      <vt:lpstr>METHODOLOGY </vt:lpstr>
      <vt:lpstr>METHODOLOGY</vt:lpstr>
      <vt:lpstr>METHODOLOGY</vt:lpstr>
      <vt:lpstr>METHODOLOGY</vt:lpstr>
      <vt:lpstr>Tourism Contribution to GDP &amp; Jobs</vt:lpstr>
      <vt:lpstr>Tourism GDP &amp; Employment Contribution</vt:lpstr>
      <vt:lpstr>Tourist Movement (2018-2023)</vt:lpstr>
      <vt:lpstr>Albanian vs Foreign Tourist Entries</vt:lpstr>
      <vt:lpstr>Digital Infrastructure Indicators in Albania</vt:lpstr>
      <vt:lpstr>Key Challenges in Digital Transformation</vt:lpstr>
      <vt:lpstr>Opportunities for Digital Transformation</vt:lpstr>
      <vt:lpstr>Strategic Framework</vt:lpstr>
      <vt:lpstr>Implementation Plan</vt:lpstr>
      <vt:lpstr>Policy Recommendations</vt:lpstr>
      <vt:lpstr>Case Studies: Croatia &amp; Greece</vt:lpstr>
      <vt:lpstr>Conclusions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Orkidea Xhaferaj</dc:creator>
  <cp:lastModifiedBy>Elion Shabanaj</cp:lastModifiedBy>
  <cp:revision>6</cp:revision>
  <dcterms:created xsi:type="dcterms:W3CDTF">2023-06-03T13:50:50Z</dcterms:created>
  <dcterms:modified xsi:type="dcterms:W3CDTF">2025-02-28T09:03:01Z</dcterms:modified>
</cp:coreProperties>
</file>